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1253" r:id="rId2"/>
    <p:sldId id="1254" r:id="rId3"/>
    <p:sldId id="1255" r:id="rId4"/>
    <p:sldId id="1256" r:id="rId5"/>
    <p:sldId id="1257" r:id="rId6"/>
    <p:sldId id="956" r:id="rId7"/>
    <p:sldId id="957" r:id="rId8"/>
    <p:sldId id="958" r:id="rId9"/>
    <p:sldId id="959" r:id="rId10"/>
    <p:sldId id="962" r:id="rId11"/>
    <p:sldId id="963" r:id="rId12"/>
    <p:sldId id="964" r:id="rId13"/>
    <p:sldId id="965" r:id="rId14"/>
    <p:sldId id="966" r:id="rId15"/>
    <p:sldId id="967" r:id="rId16"/>
    <p:sldId id="978" r:id="rId17"/>
    <p:sldId id="979" r:id="rId18"/>
    <p:sldId id="980" r:id="rId19"/>
    <p:sldId id="968" r:id="rId20"/>
    <p:sldId id="982" r:id="rId21"/>
    <p:sldId id="986" r:id="rId22"/>
    <p:sldId id="987" r:id="rId23"/>
    <p:sldId id="1258" r:id="rId24"/>
    <p:sldId id="1259" r:id="rId25"/>
    <p:sldId id="983" r:id="rId26"/>
    <p:sldId id="988" r:id="rId27"/>
    <p:sldId id="9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3"/>
    <p:restoredTop sz="80675"/>
  </p:normalViewPr>
  <p:slideViewPr>
    <p:cSldViewPr snapToGrid="0" snapToObjects="1">
      <p:cViewPr varScale="1">
        <p:scale>
          <a:sx n="96" d="100"/>
          <a:sy n="96" d="100"/>
        </p:scale>
        <p:origin x="376" y="168"/>
      </p:cViewPr>
      <p:guideLst>
        <p:guide orient="horz" pos="96"/>
        <p:guide/>
      </p:guideLst>
    </p:cSldViewPr>
  </p:slideViewPr>
  <p:notesTextViewPr>
    <p:cViewPr>
      <p:scale>
        <a:sx n="160" d="100"/>
        <a:sy n="1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00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Edge (host): Mobile phones, Laptops, Desktops,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00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478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routers use only the Network layer and the link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71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Ethernet cable is nothing but twisted pairs.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connects the desktop to the router.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190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Coaxial cable connects the Modem and service providers.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can support high speed.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Fiber cable can provide higher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328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radio link types have different speeds, coverages,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Bluetooth: Used for low-power and short-distance transmission.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957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92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methods to transmit the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Circuit-switching: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Continuous means data streams not as packages.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Reserve all the resources for the sender and receiver.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Packet-switching: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Divide data into packets and send them to the destination.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Discrete means the resources is not reserved.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Packet-switching is more populate now-a-days in the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566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64936-3B11-F58E-9EF4-C88821444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72B98E-778F-DD66-B7CE-55E5F6FE7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119C2-8AE0-2738-C6A4-949C66D8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 line resources are reserved.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737B3-28FB-8FE0-2073-2E197C5CC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426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97469-CA40-1483-F7C7-CD8253AF7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6C874-69D1-A950-F4EE-54F7891AD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AD0C2-05F7-4D32-AFCF-15B8098B5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ways to allocate resources in circuit switching.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diagram supports 4 users at the same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Divide the channel based on frequency and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2879C-AA2C-2180-BCFD-6C1E03EA0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44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47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5FB83-2834-F03E-2A7A-2D9D7351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BEE96-396C-3F65-89AA-0CECCCD43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7202B-C0A2-1E26-4E09-8A411E01B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Resources are not divided.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 many devices connected to the router – That’s why the ping is high while playing the game.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FE0FA-2776-085A-3AC2-2D459844F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399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C9918-B311-A501-2781-FD74DBEFA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CFDDD-5C3F-6181-2592-A5CFC6C91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F4E04-786F-3909-5987-EF5C24A88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Routes have local storage.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packages are stored in the queue.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the local storage is full – packet loss may happen.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5C643-70F8-B2BD-602F-172330F8D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240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also used in today's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router will wait until it gets the complete packets. After it gets the full package then it sends to the destination.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Push packet to link is transmission delay.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packet is in link, it can travel in speed of light.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packet switching it requires the entire packet.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send the 1</a:t>
            </a:r>
            <a:r>
              <a:rPr lang="en-US" baseline="30000" dirty="0"/>
              <a:t>st</a:t>
            </a:r>
            <a:r>
              <a:rPr lang="en-US" dirty="0"/>
              <a:t> half and then 2</a:t>
            </a:r>
            <a:r>
              <a:rPr lang="en-US" baseline="30000" dirty="0"/>
              <a:t>nd</a:t>
            </a:r>
            <a:r>
              <a:rPr lang="en-US" dirty="0"/>
              <a:t> half, the 2</a:t>
            </a:r>
            <a:r>
              <a:rPr lang="en-US" baseline="30000" dirty="0"/>
              <a:t>nd</a:t>
            </a:r>
            <a:r>
              <a:rPr lang="en-US" dirty="0"/>
              <a:t> half will not have headed, so it cannot identify which part of packet it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683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888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677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17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Switches and routers are connected to devices, their job is to transfer packages from router to router.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Communication links can be wired or wireless.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Network: The right-side image is a network consisting of sub-networks.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77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Internet standards can sometimes define protocols.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62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Protocols define rules for the way to send messages.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37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2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3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15.png"/><Relationship Id="rId3" Type="http://schemas.openxmlformats.org/officeDocument/2006/relationships/image" Target="../media/image22.png"/><Relationship Id="rId21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25.png"/><Relationship Id="rId23" Type="http://schemas.openxmlformats.org/officeDocument/2006/relationships/image" Target="../media/image12.png"/><Relationship Id="rId10" Type="http://schemas.openxmlformats.org/officeDocument/2006/relationships/image" Target="../media/image23.png"/><Relationship Id="rId19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1.png"/><Relationship Id="rId18" Type="http://schemas.openxmlformats.org/officeDocument/2006/relationships/image" Target="../media/image7.png"/><Relationship Id="rId3" Type="http://schemas.openxmlformats.org/officeDocument/2006/relationships/image" Target="../media/image13.png"/><Relationship Id="rId21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12.png"/><Relationship Id="rId2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1.png"/><Relationship Id="rId18" Type="http://schemas.openxmlformats.org/officeDocument/2006/relationships/image" Target="../media/image7.png"/><Relationship Id="rId3" Type="http://schemas.openxmlformats.org/officeDocument/2006/relationships/image" Target="../media/image13.png"/><Relationship Id="rId21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12.png"/><Relationship Id="rId2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1.png"/><Relationship Id="rId18" Type="http://schemas.openxmlformats.org/officeDocument/2006/relationships/image" Target="../media/image7.png"/><Relationship Id="rId3" Type="http://schemas.openxmlformats.org/officeDocument/2006/relationships/image" Target="../media/image13.png"/><Relationship Id="rId21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12.png"/><Relationship Id="rId2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emf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9hIQjrMHTv4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7.png"/><Relationship Id="rId18" Type="http://schemas.openxmlformats.org/officeDocument/2006/relationships/image" Target="../media/image42.jpe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jpeg"/><Relationship Id="rId12" Type="http://schemas.openxmlformats.org/officeDocument/2006/relationships/image" Target="../media/image36.png"/><Relationship Id="rId17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4.emf"/><Relationship Id="rId19" Type="http://schemas.openxmlformats.org/officeDocument/2006/relationships/image" Target="../media/image43.png"/><Relationship Id="rId4" Type="http://schemas.openxmlformats.org/officeDocument/2006/relationships/image" Target="../media/image29.jpe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.png"/><Relationship Id="rId18" Type="http://schemas.openxmlformats.org/officeDocument/2006/relationships/image" Target="../media/image17.png"/><Relationship Id="rId3" Type="http://schemas.openxmlformats.org/officeDocument/2006/relationships/image" Target="../media/image22.png"/><Relationship Id="rId21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23" Type="http://schemas.openxmlformats.org/officeDocument/2006/relationships/image" Target="../media/image7.png"/><Relationship Id="rId10" Type="http://schemas.openxmlformats.org/officeDocument/2006/relationships/image" Target="../media/image24.png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6E6E-0B02-8D9D-BC53-50A0BB6C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92" y="1793875"/>
            <a:ext cx="11124616" cy="20002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+mn-lt"/>
              </a:rPr>
              <a:t>CSCE 5580 – Computer Networks</a:t>
            </a:r>
            <a:br>
              <a:rPr lang="en-US" sz="6000" dirty="0">
                <a:latin typeface="+mn-lt"/>
              </a:rPr>
            </a:br>
            <a:br>
              <a:rPr lang="en-US" sz="6000" dirty="0">
                <a:latin typeface="+mn-lt"/>
              </a:rPr>
            </a:br>
            <a:r>
              <a:rPr lang="en-US" b="0" dirty="0">
                <a:latin typeface="+mn-lt"/>
              </a:rPr>
              <a:t>Instructor: Tao Wang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669B-8D2F-E358-931F-960039FD1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8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609" name="Rectangle 3">
            <a:extLst>
              <a:ext uri="{FF2B5EF4-FFF2-40B4-BE49-F238E27FC236}">
                <a16:creationId xmlns:a16="http://schemas.microsoft.com/office/drawing/2014/main" id="{206E5658-AD06-5B45-9559-3CE607888606}"/>
              </a:ext>
            </a:extLst>
          </p:cNvPr>
          <p:cNvSpPr txBox="1">
            <a:spLocks noChangeArrowheads="1"/>
          </p:cNvSpPr>
          <p:nvPr/>
        </p:nvSpPr>
        <p:spPr>
          <a:xfrm>
            <a:off x="844202" y="1490089"/>
            <a:ext cx="358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“what’s the time?”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“I have a question”</a:t>
            </a:r>
          </a:p>
          <a:p>
            <a:pPr marL="349250" indent="-220663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introductions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10" name="Rectangle 4">
            <a:extLst>
              <a:ext uri="{FF2B5EF4-FFF2-40B4-BE49-F238E27FC236}">
                <a16:creationId xmlns:a16="http://schemas.microsoft.com/office/drawing/2014/main" id="{9D396FB4-4702-8A46-BFF5-B81AA58972AF}"/>
              </a:ext>
            </a:extLst>
          </p:cNvPr>
          <p:cNvSpPr txBox="1">
            <a:spLocks noChangeArrowheads="1"/>
          </p:cNvSpPr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protocols: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computers (devices) rather than humans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communication activity in Internet governed by protocols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53E871-92D8-754E-98DE-E8454C077808}"/>
              </a:ext>
            </a:extLst>
          </p:cNvPr>
          <p:cNvGrpSpPr/>
          <p:nvPr/>
        </p:nvGrpSpPr>
        <p:grpSpPr>
          <a:xfrm>
            <a:off x="5192221" y="3708643"/>
            <a:ext cx="5860823" cy="2568587"/>
            <a:chOff x="5573361" y="3999310"/>
            <a:chExt cx="5860823" cy="2568587"/>
          </a:xfrm>
        </p:grpSpPr>
        <p:sp>
          <p:nvSpPr>
            <p:cNvPr id="612" name="Rectangle 5">
              <a:extLst>
                <a:ext uri="{FF2B5EF4-FFF2-40B4-BE49-F238E27FC236}">
                  <a16:creationId xmlns:a16="http://schemas.microsoft.com/office/drawing/2014/main" id="{638623C1-C1BD-AA44-B5D3-D4E89817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Protocols</a:t>
              </a:r>
              <a:r>
                <a:rPr lang="en-US" altLang="en-US" sz="2800" i="1" dirty="0">
                  <a:latin typeface="+mn-lt"/>
                </a:rPr>
                <a:t> define the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format</a:t>
              </a:r>
              <a:r>
                <a:rPr lang="en-US" altLang="en-US" sz="2800" i="1" dirty="0">
                  <a:latin typeface="+mn-lt"/>
                </a:rPr>
                <a:t>,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order</a:t>
              </a:r>
              <a:r>
                <a:rPr lang="en-US" altLang="en-US" sz="2800" i="1" dirty="0">
                  <a:latin typeface="+mn-lt"/>
                </a:rPr>
                <a:t> of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messages sent and received</a:t>
              </a:r>
              <a:r>
                <a:rPr lang="en-US" altLang="en-US" sz="2800" i="1" dirty="0">
                  <a:latin typeface="+mn-lt"/>
                </a:rPr>
                <a:t> among network entities, and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actions taken</a:t>
              </a:r>
              <a:r>
                <a:rPr lang="en-US" altLang="en-US" sz="2800" i="1" dirty="0">
                  <a:latin typeface="+mn-lt"/>
                </a:rPr>
                <a:t> on message transmission, receipt</a:t>
              </a:r>
              <a:r>
                <a:rPr lang="en-US" altLang="en-US" i="1" dirty="0">
                  <a:solidFill>
                    <a:srgbClr val="FF0000"/>
                  </a:solidFill>
                  <a:latin typeface="+mn-lt"/>
                </a:rPr>
                <a:t> </a:t>
              </a:r>
            </a:p>
          </p:txBody>
        </p:sp>
        <p:sp>
          <p:nvSpPr>
            <p:cNvPr id="613" name="Rectangle 6">
              <a:extLst>
                <a:ext uri="{FF2B5EF4-FFF2-40B4-BE49-F238E27FC236}">
                  <a16:creationId xmlns:a16="http://schemas.microsoft.com/office/drawing/2014/main" id="{4BB2FBA9-962F-5D48-9F9D-959DBE62A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745" y="3999310"/>
              <a:ext cx="5780439" cy="236220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5C4EF36E-7FBB-D046-BD23-68A2AE89588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3843823"/>
            <a:ext cx="3581400" cy="206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Rules for: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messages sent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actions taken when message received, or other events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E2BFFF5-C0D1-DE46-8808-B7F7F6164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7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FDA5BE8-E15B-EA45-8818-A68BEA678236}"/>
              </a:ext>
            </a:extLst>
          </p:cNvPr>
          <p:cNvSpPr txBox="1">
            <a:spLocks noChangeArrowheads="1"/>
          </p:cNvSpPr>
          <p:nvPr/>
        </p:nvSpPr>
        <p:spPr>
          <a:xfrm>
            <a:off x="885095" y="1371600"/>
            <a:ext cx="8153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human protocol and a computer network protocol: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13" name="Picture 62" descr="Alice">
            <a:extLst>
              <a:ext uri="{FF2B5EF4-FFF2-40B4-BE49-F238E27FC236}">
                <a16:creationId xmlns:a16="http://schemas.microsoft.com/office/drawing/2014/main" id="{6AC32637-72CC-184C-8EF2-C7474809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3" descr="Bob">
            <a:extLst>
              <a:ext uri="{FF2B5EF4-FFF2-40B4-BE49-F238E27FC236}">
                <a16:creationId xmlns:a16="http://schemas.microsoft.com/office/drawing/2014/main" id="{0C9653DB-36BF-FC4E-96D5-398A63E2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0AB36B-394C-B44E-9FDF-B5332733F92C}"/>
              </a:ext>
            </a:extLst>
          </p:cNvPr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AF107355-7D98-0B44-975B-CBF0C3994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329" y="2709863"/>
              <a:ext cx="1762125" cy="2762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 Box 64">
              <a:extLst>
                <a:ext uri="{FF2B5EF4-FFF2-40B4-BE49-F238E27FC236}">
                  <a16:creationId xmlns:a16="http://schemas.microsoft.com/office/drawing/2014/main" id="{E3C8F55E-81A4-6845-B300-C80C498A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70EA7E-36C8-3342-B70C-2DA2FD8C7B3E}"/>
              </a:ext>
            </a:extLst>
          </p:cNvPr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sp>
          <p:nvSpPr>
            <p:cNvPr id="16" name="Line 66">
              <a:extLst>
                <a:ext uri="{FF2B5EF4-FFF2-40B4-BE49-F238E27FC236}">
                  <a16:creationId xmlns:a16="http://schemas.microsoft.com/office/drawing/2014/main" id="{7BC224F4-2A52-C946-B3A2-501E3BADD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7354" y="3268663"/>
              <a:ext cx="2085975" cy="3619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 Box 67">
              <a:extLst>
                <a:ext uri="{FF2B5EF4-FFF2-40B4-BE49-F238E27FC236}">
                  <a16:creationId xmlns:a16="http://schemas.microsoft.com/office/drawing/2014/main" id="{EF38DB23-31AC-F649-B4F9-0760E84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48AFC4-3C67-AC4E-9DBE-C6C666348971}"/>
              </a:ext>
            </a:extLst>
          </p:cNvPr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D7E081E5-97A2-4147-A169-A6935464D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1479" y="3700463"/>
              <a:ext cx="2162175" cy="4381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A01E23B5-0258-7C4C-BA5D-199419A7F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20" name="Rectangle 71">
                <a:extLst>
                  <a:ext uri="{FF2B5EF4-FFF2-40B4-BE49-F238E27FC236}">
                    <a16:creationId xmlns:a16="http://schemas.microsoft.com/office/drawing/2014/main" id="{66DE04EC-3AB2-4545-8A40-349D717B3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Text Box 69">
                <a:extLst>
                  <a:ext uri="{FF2B5EF4-FFF2-40B4-BE49-F238E27FC236}">
                    <a16:creationId xmlns:a16="http://schemas.microsoft.com/office/drawing/2014/main" id="{74B04ADF-02C6-6943-8532-39BACC3ED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Got the</a:t>
                </a:r>
              </a:p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time?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46F316-9DC6-CE4A-B297-F2AB0B6A4762}"/>
              </a:ext>
            </a:extLst>
          </p:cNvPr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33CD3426-2C89-A640-B8D9-4426CF1B0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3404" y="4271963"/>
              <a:ext cx="1952625" cy="33337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76">
              <a:extLst>
                <a:ext uri="{FF2B5EF4-FFF2-40B4-BE49-F238E27FC236}">
                  <a16:creationId xmlns:a16="http://schemas.microsoft.com/office/drawing/2014/main" id="{A6420C74-64CF-2247-8D4B-DD2DBFA6F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24" name="Rectangle 75">
                <a:extLst>
                  <a:ext uri="{FF2B5EF4-FFF2-40B4-BE49-F238E27FC236}">
                    <a16:creationId xmlns:a16="http://schemas.microsoft.com/office/drawing/2014/main" id="{D5183736-BE0E-AB46-AFBB-CE022786D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Text Box 74">
                <a:extLst>
                  <a:ext uri="{FF2B5EF4-FFF2-40B4-BE49-F238E27FC236}">
                    <a16:creationId xmlns:a16="http://schemas.microsoft.com/office/drawing/2014/main" id="{1F4F822A-BED8-454A-AAC2-A1B3AFF6B9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2:00</a:t>
                </a:r>
              </a:p>
            </p:txBody>
          </p:sp>
        </p:grpSp>
      </p:grpSp>
      <p:sp>
        <p:nvSpPr>
          <p:cNvPr id="37" name="Line 101">
            <a:extLst>
              <a:ext uri="{FF2B5EF4-FFF2-40B4-BE49-F238E27FC236}">
                <a16:creationId xmlns:a16="http://schemas.microsoft.com/office/drawing/2014/main" id="{CAF66A4D-D465-0449-A83A-EAD8BADEB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145" y="2115345"/>
            <a:ext cx="0" cy="3573462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8" name="Group 105">
            <a:extLst>
              <a:ext uri="{FF2B5EF4-FFF2-40B4-BE49-F238E27FC236}">
                <a16:creationId xmlns:a16="http://schemas.microsoft.com/office/drawing/2014/main" id="{CC2D24A5-7C64-F545-A05A-3752F815F89F}"/>
              </a:ext>
            </a:extLst>
          </p:cNvPr>
          <p:cNvGrpSpPr>
            <a:grpSpLocks/>
          </p:cNvGrpSpPr>
          <p:nvPr/>
        </p:nvGrpSpPr>
        <p:grpSpPr bwMode="auto"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39" name="Rectangle 104">
              <a:extLst>
                <a:ext uri="{FF2B5EF4-FFF2-40B4-BE49-F238E27FC236}">
                  <a16:creationId xmlns:a16="http://schemas.microsoft.com/office/drawing/2014/main" id="{6BF887FC-DA49-BC42-A376-A29D67B86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 Box 102">
              <a:extLst>
                <a:ext uri="{FF2B5EF4-FFF2-40B4-BE49-F238E27FC236}">
                  <a16:creationId xmlns:a16="http://schemas.microsoft.com/office/drawing/2014/main" id="{FD6E114D-BB61-5A43-A6C4-EB93B477D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CD6B86A-6F1B-0548-9764-136C60D90701}"/>
              </a:ext>
            </a:extLst>
          </p:cNvPr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sp>
          <p:nvSpPr>
            <p:cNvPr id="28" name="Line 90">
              <a:extLst>
                <a:ext uri="{FF2B5EF4-FFF2-40B4-BE49-F238E27FC236}">
                  <a16:creationId xmlns:a16="http://schemas.microsoft.com/office/drawing/2014/main" id="{BE73EB41-048F-AA4A-A7C0-5C13D2C22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6129" y="3255963"/>
              <a:ext cx="2216150" cy="398463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92">
              <a:extLst>
                <a:ext uri="{FF2B5EF4-FFF2-40B4-BE49-F238E27FC236}">
                  <a16:creationId xmlns:a16="http://schemas.microsoft.com/office/drawing/2014/main" id="{3D5059BF-BB04-1840-B77C-F70CB09C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 Box 91">
              <a:extLst>
                <a:ext uri="{FF2B5EF4-FFF2-40B4-BE49-F238E27FC236}">
                  <a16:creationId xmlns:a16="http://schemas.microsoft.com/office/drawing/2014/main" id="{8B99F7C9-41C0-E948-A1F8-DBFF6271E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response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3F6BB2A-A83B-6E42-97C8-7ABAD5335595}"/>
              </a:ext>
            </a:extLst>
          </p:cNvPr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sp>
          <p:nvSpPr>
            <p:cNvPr id="26" name="Line 85">
              <a:extLst>
                <a:ext uri="{FF2B5EF4-FFF2-40B4-BE49-F238E27FC236}">
                  <a16:creationId xmlns:a16="http://schemas.microsoft.com/office/drawing/2014/main" id="{45CDA1E6-D436-1747-9985-487C3C2A7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3754" y="4464051"/>
              <a:ext cx="2343150" cy="4286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0522444E-A828-BE46-A531-855D0C77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Box 100">
              <a:extLst>
                <a:ext uri="{FF2B5EF4-FFF2-40B4-BE49-F238E27FC236}">
                  <a16:creationId xmlns:a16="http://schemas.microsoft.com/office/drawing/2014/main" id="{D6A3FC64-B8C3-524A-97EA-7601A8235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&lt;file&gt;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DE2E27-ED1E-7344-9B31-50A4E5C09D16}"/>
              </a:ext>
            </a:extLst>
          </p:cNvPr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sp>
          <p:nvSpPr>
            <p:cNvPr id="27" name="Line 89">
              <a:extLst>
                <a:ext uri="{FF2B5EF4-FFF2-40B4-BE49-F238E27FC236}">
                  <a16:creationId xmlns:a16="http://schemas.microsoft.com/office/drawing/2014/main" id="{ABF41D13-8507-D844-86E0-3E5322573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8042" y="2749551"/>
              <a:ext cx="2176462" cy="347662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52">
              <a:extLst>
                <a:ext uri="{FF2B5EF4-FFF2-40B4-BE49-F238E27FC236}">
                  <a16:creationId xmlns:a16="http://schemas.microsoft.com/office/drawing/2014/main" id="{3880A042-2FB6-1941-9EF6-2BBEF497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 Box 91">
              <a:extLst>
                <a:ext uri="{FF2B5EF4-FFF2-40B4-BE49-F238E27FC236}">
                  <a16:creationId xmlns:a16="http://schemas.microsoft.com/office/drawing/2014/main" id="{520D7CEC-5ABE-CB47-A52E-8A54D3A49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</a:p>
          </p:txBody>
        </p:sp>
      </p:grpSp>
      <p:grpSp>
        <p:nvGrpSpPr>
          <p:cNvPr id="43" name="Group 57">
            <a:extLst>
              <a:ext uri="{FF2B5EF4-FFF2-40B4-BE49-F238E27FC236}">
                <a16:creationId xmlns:a16="http://schemas.microsoft.com/office/drawing/2014/main" id="{4A4CE652-658D-B343-B65F-6AC8513C167B}"/>
              </a:ext>
            </a:extLst>
          </p:cNvPr>
          <p:cNvGrpSpPr>
            <a:grpSpLocks/>
          </p:cNvGrpSpPr>
          <p:nvPr/>
        </p:nvGrpSpPr>
        <p:grpSpPr bwMode="auto"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ADF25789-D94D-6440-A211-5DCCB02C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E3F6D782-AA2A-884C-8F31-18FB963D4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8E62C232-6002-7B40-98F7-09DFB8653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4AE6A750-54A6-B943-91AB-340390A7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62">
              <a:extLst>
                <a:ext uri="{FF2B5EF4-FFF2-40B4-BE49-F238E27FC236}">
                  <a16:creationId xmlns:a16="http://schemas.microsoft.com/office/drawing/2014/main" id="{E71E8CB8-4382-3242-ABC5-C14F81AC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63">
              <a:extLst>
                <a:ext uri="{FF2B5EF4-FFF2-40B4-BE49-F238E27FC236}">
                  <a16:creationId xmlns:a16="http://schemas.microsoft.com/office/drawing/2014/main" id="{E7EC998A-9B7F-0746-ABE8-80C8192CA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4" name="AutoShape 64">
                <a:extLst>
                  <a:ext uri="{FF2B5EF4-FFF2-40B4-BE49-F238E27FC236}">
                    <a16:creationId xmlns:a16="http://schemas.microsoft.com/office/drawing/2014/main" id="{89BFB453-7EA4-7040-A1A5-7D0E5E721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AutoShape 65">
                <a:extLst>
                  <a:ext uri="{FF2B5EF4-FFF2-40B4-BE49-F238E27FC236}">
                    <a16:creationId xmlns:a16="http://schemas.microsoft.com/office/drawing/2014/main" id="{DD4207D9-1C2C-A642-874A-C950D1B2F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B93B87B1-D6FF-1A43-AFA9-2F4308B4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1" name="Group 67">
              <a:extLst>
                <a:ext uri="{FF2B5EF4-FFF2-40B4-BE49-F238E27FC236}">
                  <a16:creationId xmlns:a16="http://schemas.microsoft.com/office/drawing/2014/main" id="{38088FF7-02F0-DB41-8855-F8E64BFD6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" name="AutoShape 68">
                <a:extLst>
                  <a:ext uri="{FF2B5EF4-FFF2-40B4-BE49-F238E27FC236}">
                    <a16:creationId xmlns:a16="http://schemas.microsoft.com/office/drawing/2014/main" id="{2800C9B7-CBF6-284C-B26D-9F63F319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AutoShape 69">
                <a:extLst>
                  <a:ext uri="{FF2B5EF4-FFF2-40B4-BE49-F238E27FC236}">
                    <a16:creationId xmlns:a16="http://schemas.microsoft.com/office/drawing/2014/main" id="{96A6E1AD-EAAE-7447-A0BC-68D76E1B9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2" name="Rectangle 70">
              <a:extLst>
                <a:ext uri="{FF2B5EF4-FFF2-40B4-BE49-F238E27FC236}">
                  <a16:creationId xmlns:a16="http://schemas.microsoft.com/office/drawing/2014/main" id="{81E7EE8D-57F7-6848-B16A-D11B811B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71">
              <a:extLst>
                <a:ext uri="{FF2B5EF4-FFF2-40B4-BE49-F238E27FC236}">
                  <a16:creationId xmlns:a16="http://schemas.microsoft.com/office/drawing/2014/main" id="{0C489C2A-C1EE-ED4E-915C-600DF0A7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Group 72">
              <a:extLst>
                <a:ext uri="{FF2B5EF4-FFF2-40B4-BE49-F238E27FC236}">
                  <a16:creationId xmlns:a16="http://schemas.microsoft.com/office/drawing/2014/main" id="{3D5AED95-1F84-444D-A859-E38C83F83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" name="AutoShape 73">
                <a:extLst>
                  <a:ext uri="{FF2B5EF4-FFF2-40B4-BE49-F238E27FC236}">
                    <a16:creationId xmlns:a16="http://schemas.microsoft.com/office/drawing/2014/main" id="{A9389B09-349A-964B-85BC-37C0E562C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AutoShape 74">
                <a:extLst>
                  <a:ext uri="{FF2B5EF4-FFF2-40B4-BE49-F238E27FC236}">
                    <a16:creationId xmlns:a16="http://schemas.microsoft.com/office/drawing/2014/main" id="{4ACE943E-F10C-654A-BD48-143DEEAAE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5" name="Freeform 75">
              <a:extLst>
                <a:ext uri="{FF2B5EF4-FFF2-40B4-BE49-F238E27FC236}">
                  <a16:creationId xmlns:a16="http://schemas.microsoft.com/office/drawing/2014/main" id="{9F74734C-9E68-9045-A6CE-133984B96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Group 76">
              <a:extLst>
                <a:ext uri="{FF2B5EF4-FFF2-40B4-BE49-F238E27FC236}">
                  <a16:creationId xmlns:a16="http://schemas.microsoft.com/office/drawing/2014/main" id="{99AB90FB-10F4-8646-A5E4-C5948E7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" name="AutoShape 77">
                <a:extLst>
                  <a:ext uri="{FF2B5EF4-FFF2-40B4-BE49-F238E27FC236}">
                    <a16:creationId xmlns:a16="http://schemas.microsoft.com/office/drawing/2014/main" id="{7F4F7BD0-881C-EA41-BF03-C3C7AA0E1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AutoShape 78">
                <a:extLst>
                  <a:ext uri="{FF2B5EF4-FFF2-40B4-BE49-F238E27FC236}">
                    <a16:creationId xmlns:a16="http://schemas.microsoft.com/office/drawing/2014/main" id="{82794333-9BCA-1844-811D-E175BCA1C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7" name="Rectangle 79">
              <a:extLst>
                <a:ext uri="{FF2B5EF4-FFF2-40B4-BE49-F238E27FC236}">
                  <a16:creationId xmlns:a16="http://schemas.microsoft.com/office/drawing/2014/main" id="{68D85044-2238-9042-992D-932AE7A0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E6A4A31B-CB3E-DB4B-8D15-11D8649E5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F52D98EE-0DD8-4D4C-98E3-A45D68AED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82">
              <a:extLst>
                <a:ext uri="{FF2B5EF4-FFF2-40B4-BE49-F238E27FC236}">
                  <a16:creationId xmlns:a16="http://schemas.microsoft.com/office/drawing/2014/main" id="{490E9F0F-6592-0E4D-A291-EBC6AB46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250F3DCA-32F4-CC4A-891A-B30F6D8EC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AutoShape 84">
              <a:extLst>
                <a:ext uri="{FF2B5EF4-FFF2-40B4-BE49-F238E27FC236}">
                  <a16:creationId xmlns:a16="http://schemas.microsoft.com/office/drawing/2014/main" id="{6DF44EB1-30B7-8E4A-A62D-94C2ECCAE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AutoShape 85">
              <a:extLst>
                <a:ext uri="{FF2B5EF4-FFF2-40B4-BE49-F238E27FC236}">
                  <a16:creationId xmlns:a16="http://schemas.microsoft.com/office/drawing/2014/main" id="{1E80FD31-CF6D-E841-82CE-8485CA39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86">
              <a:extLst>
                <a:ext uri="{FF2B5EF4-FFF2-40B4-BE49-F238E27FC236}">
                  <a16:creationId xmlns:a16="http://schemas.microsoft.com/office/drawing/2014/main" id="{A6798635-53B6-DB47-8748-A593507C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l 87">
              <a:extLst>
                <a:ext uri="{FF2B5EF4-FFF2-40B4-BE49-F238E27FC236}">
                  <a16:creationId xmlns:a16="http://schemas.microsoft.com/office/drawing/2014/main" id="{37BB0D05-8767-CF4E-8C65-67C1D8D3F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Oval 88">
              <a:extLst>
                <a:ext uri="{FF2B5EF4-FFF2-40B4-BE49-F238E27FC236}">
                  <a16:creationId xmlns:a16="http://schemas.microsoft.com/office/drawing/2014/main" id="{FA7F2C7C-7482-A14C-87FE-F9538208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angle 89">
              <a:extLst>
                <a:ext uri="{FF2B5EF4-FFF2-40B4-BE49-F238E27FC236}">
                  <a16:creationId xmlns:a16="http://schemas.microsoft.com/office/drawing/2014/main" id="{9D056117-88A7-394A-A294-1A033CE4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6" name="Group 90">
            <a:extLst>
              <a:ext uri="{FF2B5EF4-FFF2-40B4-BE49-F238E27FC236}">
                <a16:creationId xmlns:a16="http://schemas.microsoft.com/office/drawing/2014/main" id="{95F59C81-FDB0-844F-941B-B561FC589D42}"/>
              </a:ext>
            </a:extLst>
          </p:cNvPr>
          <p:cNvGrpSpPr>
            <a:grpSpLocks/>
          </p:cNvGrpSpPr>
          <p:nvPr/>
        </p:nvGrpSpPr>
        <p:grpSpPr bwMode="auto"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id="77" name="Picture 91" descr="desktop_computer_stylized_medium">
              <a:extLst>
                <a:ext uri="{FF2B5EF4-FFF2-40B4-BE49-F238E27FC236}">
                  <a16:creationId xmlns:a16="http://schemas.microsoft.com/office/drawing/2014/main" id="{82B0CE96-D20F-0542-B0DD-F5A7003AA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92">
              <a:extLst>
                <a:ext uri="{FF2B5EF4-FFF2-40B4-BE49-F238E27FC236}">
                  <a16:creationId xmlns:a16="http://schemas.microsoft.com/office/drawing/2014/main" id="{F915E8C7-3CEB-4841-BD57-4B6D62B702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692778-9BBA-824F-8F43-DA909E4E4FB8}"/>
              </a:ext>
            </a:extLst>
          </p:cNvPr>
          <p:cNvGrpSpPr/>
          <p:nvPr/>
        </p:nvGrpSpPr>
        <p:grpSpPr>
          <a:xfrm>
            <a:off x="6461856" y="3902076"/>
            <a:ext cx="3671846" cy="428069"/>
            <a:chOff x="6461856" y="3902076"/>
            <a:chExt cx="3671846" cy="428069"/>
          </a:xfrm>
        </p:grpSpPr>
        <p:sp>
          <p:nvSpPr>
            <p:cNvPr id="31" name="Line 94">
              <a:extLst>
                <a:ext uri="{FF2B5EF4-FFF2-40B4-BE49-F238E27FC236}">
                  <a16:creationId xmlns:a16="http://schemas.microsoft.com/office/drawing/2014/main" id="{1E51E9DA-15A6-C14B-AFD5-A46BE2551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3754" y="3902076"/>
              <a:ext cx="2400300" cy="41910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4E0794-86DC-1F40-8E76-AAAF9B0356E2}"/>
                </a:ext>
              </a:extLst>
            </p:cNvPr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 Box 95">
              <a:extLst>
                <a:ext uri="{FF2B5EF4-FFF2-40B4-BE49-F238E27FC236}">
                  <a16:creationId xmlns:a16="http://schemas.microsoft.com/office/drawing/2014/main" id="{F4BA7FFC-6F32-A047-8695-B7E781EB8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1856" y="3960813"/>
              <a:ext cx="36718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GET</a:t>
              </a:r>
              <a:r>
                <a: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200" dirty="0">
                  <a:latin typeface="+mn-lt"/>
                  <a:cs typeface="Calibri" panose="020F0502020204030204" pitchFamily="34" charset="0"/>
                </a:rPr>
                <a:t>https://</a:t>
              </a:r>
              <a:r>
                <a:rPr lang="en-US" altLang="en-US" sz="1200" dirty="0" err="1">
                  <a:latin typeface="+mn-lt"/>
                  <a:cs typeface="Calibri" panose="020F0502020204030204" pitchFamily="34" charset="0"/>
                </a:rPr>
                <a:t>computerscience.engineering.unt.edu</a:t>
              </a:r>
              <a:endParaRPr lang="en-US" altLang="en-US" dirty="0">
                <a:latin typeface="+mn-lt"/>
                <a:cs typeface="Calibri" panose="020F0502020204030204" pitchFamily="34" charset="0"/>
              </a:endParaRPr>
            </a:p>
          </p:txBody>
        </p:sp>
      </p:grp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A02DAD4C-5683-1744-A5AB-F5881D3D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2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1: roadmap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 fontScale="92500"/>
          </a:bodyPr>
          <a:lstStyle/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hosts, access network, physical media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7" name="Picture 6" descr="Kurose&amp;Ross 8th ed cover picture">
            <a:extLst>
              <a:ext uri="{FF2B5EF4-FFF2-40B4-BE49-F238E27FC236}">
                <a16:creationId xmlns:a16="http://schemas.microsoft.com/office/drawing/2014/main" id="{5D50F62E-24AA-E249-A90A-18C2FD240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4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39074" y="1859725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A6D79-FD00-1148-A95A-8E46A45625BA}"/>
              </a:ext>
            </a:extLst>
          </p:cNvPr>
          <p:cNvGrpSpPr/>
          <p:nvPr/>
        </p:nvGrpSpPr>
        <p:grpSpPr>
          <a:xfrm>
            <a:off x="7332141" y="1814171"/>
            <a:ext cx="4398669" cy="4440468"/>
            <a:chOff x="7295123" y="1843082"/>
            <a:chExt cx="4398669" cy="4440468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6D8354C1-1210-1940-9F91-B4758D5841DC}"/>
                </a:ext>
              </a:extLst>
            </p:cNvPr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E3958303-11B7-AC47-B40B-E7F34DA98B87}"/>
                </a:ext>
              </a:extLst>
            </p:cNvPr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E52B2236-5BAD-4448-BEE0-0CD0D214FDEF}"/>
                </a:ext>
              </a:extLst>
            </p:cNvPr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D09F97-D3D9-764B-B75B-ED7B4816D5B9}"/>
                </a:ext>
              </a:extLst>
            </p:cNvPr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8000236D-4FCB-8E42-8443-B60A47AB111C}"/>
                  </a:ext>
                </a:extLst>
              </p:cNvPr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D2A0E321-E076-5E4B-B83B-757AFB1A4CEA}"/>
                  </a:ext>
                </a:extLst>
              </p:cNvPr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25D6BB58-705A-994A-A4C0-4597BD3E586E}"/>
                  </a:ext>
                </a:extLst>
              </p:cNvPr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626C6AB3-E95B-4E45-912D-03BD50D0AB9E}"/>
                  </a:ext>
                </a:extLst>
              </p:cNvPr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651092E3-127F-B747-AC6B-A506BBC80C9F}"/>
                  </a:ext>
                </a:extLst>
              </p:cNvPr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C302BF23-8204-FB46-A78D-495CB59FC0FB}"/>
                  </a:ext>
                </a:extLst>
              </p:cNvPr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ED9D1CE7-97E7-BE42-9A9E-DFF564EF6FD2}"/>
                  </a:ext>
                </a:extLst>
              </p:cNvPr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78E6AF30-B350-C649-8449-B69F6002DF42}"/>
                  </a:ext>
                </a:extLst>
              </p:cNvPr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33196CF4-E8B7-C748-AEBE-BE1C069588D5}"/>
                  </a:ext>
                </a:extLst>
              </p:cNvPr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B8AA2F12-9606-F944-8D71-78704F4F02AC}"/>
                  </a:ext>
                </a:extLst>
              </p:cNvPr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1E7801D-A747-164C-BE12-1FDEB3DFE743}"/>
                  </a:ext>
                </a:extLst>
              </p:cNvPr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DF73A1CD-668E-B544-868D-FCFA8CE79DB9}"/>
                  </a:ext>
                </a:extLst>
              </p:cNvPr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0" name="Content Placeholder 2">
            <a:extLst>
              <a:ext uri="{FF2B5EF4-FFF2-40B4-BE49-F238E27FC236}">
                <a16:creationId xmlns:a16="http://schemas.microsoft.com/office/drawing/2014/main" id="{CAE1DAE5-E210-1642-9C4E-115EA6D07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571" name="Slide Number Placeholder 5">
            <a:extLst>
              <a:ext uri="{FF2B5EF4-FFF2-40B4-BE49-F238E27FC236}">
                <a16:creationId xmlns:a16="http://schemas.microsoft.com/office/drawing/2014/main" id="{708DEF7C-B0F7-A64F-8A70-6995BEA8D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7380480" y="1798646"/>
            <a:ext cx="4322981" cy="3874447"/>
            <a:chOff x="11448552" y="1676017"/>
            <a:chExt cx="4322981" cy="3874447"/>
          </a:xfrm>
        </p:grpSpPr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8000236D-4FCB-8E42-8443-B60A47AB111C}"/>
                </a:ext>
              </a:extLst>
            </p:cNvPr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D2A0E321-E076-5E4B-B83B-757AFB1A4CEA}"/>
                </a:ext>
              </a:extLst>
            </p:cNvPr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651092E3-127F-B747-AC6B-A506BBC80C9F}"/>
                </a:ext>
              </a:extLst>
            </p:cNvPr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C302BF23-8204-FB46-A78D-495CB59FC0FB}"/>
                </a:ext>
              </a:extLst>
            </p:cNvPr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33196CF4-E8B7-C748-AEBE-BE1C069588D5}"/>
                </a:ext>
              </a:extLst>
            </p:cNvPr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8AA2F12-9606-F944-8D71-78704F4F02AC}"/>
                </a:ext>
              </a:extLst>
            </p:cNvPr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DF73A1CD-668E-B544-868D-FCFA8CE79DB9}"/>
                </a:ext>
              </a:extLst>
            </p:cNvPr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00940CE-3A4B-8544-8F75-20D608AFFFB0}"/>
                </a:ext>
              </a:extLst>
            </p:cNvPr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74C110B-4F40-B84E-93CB-C30BF30DDED9}"/>
                </a:ext>
              </a:extLst>
            </p:cNvPr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2CC4CBCD-9D3E-664B-9A59-A12E27F46392}"/>
                </a:ext>
              </a:extLst>
            </p:cNvPr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26C818D-F631-C04E-9F69-A6D978B05150}"/>
                </a:ext>
              </a:extLst>
            </p:cNvPr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0F5FBC8A-7824-B94D-A922-EFEF1B35EA37}"/>
                </a:ext>
              </a:extLst>
            </p:cNvPr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Content Placeholder 2">
            <a:extLst>
              <a:ext uri="{FF2B5EF4-FFF2-40B4-BE49-F238E27FC236}">
                <a16:creationId xmlns:a16="http://schemas.microsoft.com/office/drawing/2014/main" id="{42E83185-879F-5940-902F-C059E5776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D6763B-8C95-A249-B406-399CD97D3BBA}"/>
              </a:ext>
            </a:extLst>
          </p:cNvPr>
          <p:cNvSpPr/>
          <p:nvPr/>
        </p:nvSpPr>
        <p:spPr>
          <a:xfrm>
            <a:off x="683172" y="1681655"/>
            <a:ext cx="5787853" cy="17033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6" name="Slide Number Placeholder 5">
            <a:extLst>
              <a:ext uri="{FF2B5EF4-FFF2-40B4-BE49-F238E27FC236}">
                <a16:creationId xmlns:a16="http://schemas.microsoft.com/office/drawing/2014/main" id="{A788B1F4-B4B8-854F-BF10-476063070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5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000" b="0" dirty="0"/>
              <a:t>A closer look at Internet structure</a:t>
            </a:r>
            <a:endParaRPr lang="en-US" sz="6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525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interconnected routers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network of networks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6" name="Rectangle 495">
            <a:extLst>
              <a:ext uri="{FF2B5EF4-FFF2-40B4-BE49-F238E27FC236}">
                <a16:creationId xmlns:a16="http://schemas.microsoft.com/office/drawing/2014/main" id="{E9B89C25-995B-4D4B-BEAF-83AAF26ACE92}"/>
              </a:ext>
            </a:extLst>
          </p:cNvPr>
          <p:cNvSpPr/>
          <p:nvPr/>
        </p:nvSpPr>
        <p:spPr>
          <a:xfrm>
            <a:off x="807652" y="1884278"/>
            <a:ext cx="5787853" cy="292187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Slide Number Placeholder 5">
            <a:extLst>
              <a:ext uri="{FF2B5EF4-FFF2-40B4-BE49-F238E27FC236}">
                <a16:creationId xmlns:a16="http://schemas.microsoft.com/office/drawing/2014/main" id="{9DD86218-2819-DB49-BA50-5AE1BB15C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9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B41BDD21-3AA2-5A47-848F-E5981CBA933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671911"/>
            <a:ext cx="4639003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bit: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propagates between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transmitter/receiver pairs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 link: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what lies between transmitter &amp; receiver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guided media: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in solid media: copper, fiber, coax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unguided media: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freely, e.g., radio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86260-6BBE-5549-A319-09906DD70AAA}"/>
              </a:ext>
            </a:extLst>
          </p:cNvPr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9573907E-68CA-1046-A0DB-1869CFA384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29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Twisted pair (TP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two insulated copper wires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5: 100 Mbps, 1 Gbps Ethernet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6: 10Gbps Ethernet</a:t>
              </a:r>
            </a:p>
          </p:txBody>
        </p:sp>
        <p:pic>
          <p:nvPicPr>
            <p:cNvPr id="11266" name="Picture 2" descr="Twisted_Pair_Cables">
              <a:extLst>
                <a:ext uri="{FF2B5EF4-FFF2-40B4-BE49-F238E27FC236}">
                  <a16:creationId xmlns:a16="http://schemas.microsoft.com/office/drawing/2014/main" id="{D6B65C46-A39A-504A-B7AF-C7226316E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223" y="3476662"/>
              <a:ext cx="2220035" cy="170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Image result for twisted pair">
              <a:extLst>
                <a:ext uri="{FF2B5EF4-FFF2-40B4-BE49-F238E27FC236}">
                  <a16:creationId xmlns:a16="http://schemas.microsoft.com/office/drawing/2014/main" id="{BD4509EA-366C-1C41-A7BB-9925F1143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176" y="3594371"/>
              <a:ext cx="2359134" cy="1688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3A14225-DCBF-BB44-B1DF-EA9373578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ECEA851-800B-1A42-B1E6-3BCEBBFF06DD}"/>
              </a:ext>
            </a:extLst>
          </p:cNvPr>
          <p:cNvSpPr txBox="1">
            <a:spLocks noChangeArrowheads="1"/>
          </p:cNvSpPr>
          <p:nvPr/>
        </p:nvSpPr>
        <p:spPr>
          <a:xfrm>
            <a:off x="982262" y="1320920"/>
            <a:ext cx="4878973" cy="432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19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Coaxial cable: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concentric copper conductors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bidirectional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broadband: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frequency channels on cable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100’s Mbps per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259C2-0AA0-BE4D-A5F7-362CC0D6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153">
            <a:off x="1742089" y="3834600"/>
            <a:ext cx="1854420" cy="185442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6FF9DA-97F1-3A4B-8FA4-5FF000565416}"/>
              </a:ext>
            </a:extLst>
          </p:cNvPr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636A257-4BF5-0D40-8994-53C8EDAFC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Pct val="8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Fiber optic cable: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glass fiber carrying light pulses, each pulse a bit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operation: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point-to-point transmission (10’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s-100’s Gbps)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low error rate: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repeaters spaced far apart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immune to electromagnetic noise</a:t>
              </a:r>
            </a:p>
          </p:txBody>
        </p:sp>
        <p:pic>
          <p:nvPicPr>
            <p:cNvPr id="12290" name="Picture 2" descr="Image result for optical fiber">
              <a:extLst>
                <a:ext uri="{FF2B5EF4-FFF2-40B4-BE49-F238E27FC236}">
                  <a16:creationId xmlns:a16="http://schemas.microsoft.com/office/drawing/2014/main" id="{DE83E3CC-89A7-4743-A47D-FE0D94F6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119" y="4700678"/>
              <a:ext cx="2872373" cy="1895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55E0361-C998-CE4A-A872-E67F1A517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5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FE4FCF6-C044-7F40-BE10-AF4FF95479A4}"/>
              </a:ext>
            </a:extLst>
          </p:cNvPr>
          <p:cNvSpPr txBox="1">
            <a:spLocks noChangeArrowheads="1"/>
          </p:cNvSpPr>
          <p:nvPr/>
        </p:nvSpPr>
        <p:spPr>
          <a:xfrm>
            <a:off x="952499" y="1354420"/>
            <a:ext cx="4950759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 radio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signal carried in various “bands” in electromagnetic spectrum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physical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wire”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broadcast, “half-duplex”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(sender to receiver)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propagation environment effects: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reflection 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obstruction by objects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Interference/noise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11B3EB7-227E-F543-AA3C-890766F25AA8}"/>
              </a:ext>
            </a:extLst>
          </p:cNvPr>
          <p:cNvSpPr txBox="1">
            <a:spLocks noChangeArrowheads="1"/>
          </p:cNvSpPr>
          <p:nvPr/>
        </p:nvSpPr>
        <p:spPr>
          <a:xfrm>
            <a:off x="6349562" y="1354420"/>
            <a:ext cx="5613254" cy="511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Radio link types: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Wireless LAN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(WiFi)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10-100’s Mbps; 10’s of meters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wide-area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(e.g., 4G/5G cellular)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10’s Mbps (4G) over ~10 Km </a:t>
            </a:r>
          </a:p>
          <a:p>
            <a:pPr marL="346075" marR="0" lvl="0" indent="-28575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Bluetooth: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cable replacement</a:t>
            </a:r>
          </a:p>
          <a:p>
            <a:pPr marL="747712" marR="0" lvl="1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short distances, limited rates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terrestrial  microwave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point-to-point; 45 Mbps channels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satellite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up to &lt; 100 Mbps (Starlink) downlink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270 msec end-end delay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(geostationary)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8205DD8-018E-E64A-86F3-58BAA2CE7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1: roadmap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 lnSpcReduction="10000"/>
          </a:bodyPr>
          <a:lstStyle/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hosts, access network, physical media</a:t>
            </a:r>
          </a:p>
          <a:p>
            <a:pPr marL="403225" indent="-285750" eaLnBrk="1" hangingPunct="1">
              <a:spcBef>
                <a:spcPts val="800"/>
              </a:spcBef>
              <a:buClr>
                <a:srgbClr val="0000A8"/>
              </a:buClr>
            </a:pPr>
            <a:r>
              <a:rPr lang="en-US" altLang="en-US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7" name="Picture 6" descr="Kurose&amp;Ross 8th ed cover picture">
            <a:extLst>
              <a:ext uri="{FF2B5EF4-FFF2-40B4-BE49-F238E27FC236}">
                <a16:creationId xmlns:a16="http://schemas.microsoft.com/office/drawing/2014/main" id="{50466D51-7C04-8648-9FCA-079A4213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6F4C-BA9B-A579-4702-B15A59E1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Topics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BAE3D-FA5B-209B-2236-9289A3013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9F227A-D52A-5F5E-C1CE-FD58C2B71AB4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11216"/>
            <a:ext cx="10432055" cy="407348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Computer Networks and the Internet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Application Layer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Transport Layer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Network Layer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Link Layer and Local Area Networks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Wireless and Mobile Networks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Multimedia Networking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3200" kern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MBX10"/>
              </a:rPr>
              <a:t>Security in Computer Networks</a:t>
            </a:r>
            <a:endParaRPr lang="en-US" sz="32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86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73" y="413683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The network core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092" y="1531645"/>
            <a:ext cx="6282647" cy="4617464"/>
          </a:xfrm>
        </p:spPr>
        <p:txBody>
          <a:bodyPr>
            <a:normAutofit/>
          </a:bodyPr>
          <a:lstStyle/>
          <a:p>
            <a:pPr marL="412750" indent="-282575"/>
            <a:r>
              <a:rPr lang="en-US" altLang="en-US" dirty="0">
                <a:ea typeface="ＭＳ Ｐゴシック" panose="020B0600070205080204" pitchFamily="34" charset="-128"/>
              </a:rPr>
              <a:t>mesh of interconnected routers</a:t>
            </a:r>
          </a:p>
          <a:p>
            <a:r>
              <a:rPr lang="en-US" altLang="en-US" i="1" u="sng" dirty="0">
                <a:solidFill>
                  <a:srgbClr val="FF0000"/>
                </a:solidFill>
              </a:rPr>
              <a:t>The</a:t>
            </a:r>
            <a:r>
              <a:rPr lang="en-US" altLang="en-US" dirty="0">
                <a:solidFill>
                  <a:srgbClr val="FF0000"/>
                </a:solidFill>
              </a:rPr>
              <a:t> fundamental question:</a:t>
            </a:r>
            <a:r>
              <a:rPr lang="en-US" altLang="en-US" dirty="0"/>
              <a:t> how is data transferred through the network?</a:t>
            </a:r>
          </a:p>
          <a:p>
            <a:pPr>
              <a:buNone/>
            </a:pPr>
            <a:endParaRPr lang="en-US" altLang="en-US" dirty="0"/>
          </a:p>
          <a:p>
            <a:pPr lvl="1"/>
            <a:r>
              <a:rPr lang="en-US" altLang="en-US" sz="2800" dirty="0">
                <a:solidFill>
                  <a:srgbClr val="FF0000"/>
                </a:solidFill>
              </a:rPr>
              <a:t>Circuit</a:t>
            </a:r>
            <a:r>
              <a:rPr lang="en-US" altLang="zh-CN" sz="2800" dirty="0">
                <a:solidFill>
                  <a:srgbClr val="FF0000"/>
                </a:solidFill>
              </a:rPr>
              <a:t>-</a:t>
            </a:r>
            <a:r>
              <a:rPr lang="en-US" altLang="en-US" sz="2800" dirty="0">
                <a:solidFill>
                  <a:srgbClr val="FF0000"/>
                </a:solidFill>
              </a:rPr>
              <a:t>switching:</a:t>
            </a:r>
            <a:r>
              <a:rPr lang="en-US" altLang="en-US" sz="2800" dirty="0"/>
              <a:t> continuous  and dedicated</a:t>
            </a:r>
          </a:p>
          <a:p>
            <a:pPr lvl="1"/>
            <a:endParaRPr lang="en-US" altLang="en-US" sz="2800" dirty="0"/>
          </a:p>
          <a:p>
            <a:pPr lvl="1"/>
            <a:r>
              <a:rPr lang="en-US" altLang="en-US" sz="2800" dirty="0">
                <a:solidFill>
                  <a:srgbClr val="FF0000"/>
                </a:solidFill>
              </a:rPr>
              <a:t>Packet-switching:</a:t>
            </a:r>
            <a:r>
              <a:rPr lang="en-US" altLang="en-US" sz="2800" dirty="0"/>
              <a:t> chunks of data and discrete 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44396 w 4550979"/>
              <a:gd name="connsiteY5" fmla="*/ 278674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3339 w 4550979"/>
              <a:gd name="connsiteY6" fmla="*/ 2779385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109710 w 4550979"/>
              <a:gd name="connsiteY5" fmla="*/ 2969623 h 4897821"/>
              <a:gd name="connsiteX6" fmla="*/ 3447693 w 4550979"/>
              <a:gd name="connsiteY6" fmla="*/ 2801156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604013" y="3143444"/>
                  <a:pt x="3109710" y="2969623"/>
                </a:cubicBezTo>
                <a:cubicBezTo>
                  <a:pt x="3247046" y="2914919"/>
                  <a:pt x="3336483" y="2864569"/>
                  <a:pt x="3447693" y="2801156"/>
                </a:cubicBez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3" name="Slide Number Placeholder 5">
            <a:extLst>
              <a:ext uri="{FF2B5EF4-FFF2-40B4-BE49-F238E27FC236}">
                <a16:creationId xmlns:a16="http://schemas.microsoft.com/office/drawing/2014/main" id="{6B82EE67-B3B1-B14B-8E9B-DB1ABF01A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D9506-94BA-5153-D53A-BAD259031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B4D6-26E2-6D12-A84E-110C3C44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dirty="0"/>
              <a:t>Circuit 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9870-2E6A-F249-7353-93A045B91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5788" y="1434849"/>
            <a:ext cx="5692665" cy="5310856"/>
          </a:xfrm>
        </p:spPr>
        <p:txBody>
          <a:bodyPr>
            <a:normAutofit/>
          </a:bodyPr>
          <a:lstStyle/>
          <a:p>
            <a:pPr marL="11113" indent="-11113">
              <a:buNone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end-end resources allocated to, reserved for “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call” between source and destination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 diagram, each link has four circuits. </a:t>
            </a:r>
          </a:p>
          <a:p>
            <a:pPr marL="682625" lvl="1" indent="-225425"/>
            <a:r>
              <a:rPr lang="en-US" altLang="en-US" dirty="0">
                <a:ea typeface="ＭＳ Ｐゴシック" panose="020B0600070205080204" pitchFamily="34" charset="-128"/>
              </a:rPr>
              <a:t>call gets 2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nd</a:t>
            </a:r>
            <a:r>
              <a:rPr lang="en-US" altLang="en-US" dirty="0">
                <a:ea typeface="ＭＳ Ｐゴシック" panose="020B0600070205080204" pitchFamily="34" charset="-128"/>
              </a:rPr>
              <a:t> circuit in top link and 1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st</a:t>
            </a:r>
            <a:r>
              <a:rPr lang="en-US" altLang="en-US" dirty="0">
                <a:ea typeface="ＭＳ Ｐゴシック" panose="020B0600070205080204" pitchFamily="34" charset="-128"/>
              </a:rPr>
              <a:t> circuit in right link.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dedicated resources: no sharing</a:t>
            </a:r>
          </a:p>
          <a:p>
            <a:pPr marL="682625" lvl="1" indent="-225425"/>
            <a:r>
              <a:rPr lang="en-US" altLang="en-US" dirty="0">
                <a:ea typeface="Arial" panose="020B0604020202020204" pitchFamily="34" charset="0"/>
              </a:rPr>
              <a:t>circuit-like (guaranteed) performance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circuit segment idle if not used by call </a:t>
            </a:r>
            <a:r>
              <a:rPr lang="en-US" altLang="en-US" sz="2400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(no sharing)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AC46F5A0-8FFE-9901-834E-4E601B761C3F}"/>
              </a:ext>
            </a:extLst>
          </p:cNvPr>
          <p:cNvSpPr/>
          <p:nvPr/>
        </p:nvSpPr>
        <p:spPr bwMode="auto">
          <a:xfrm>
            <a:off x="8424977" y="2768303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3AC81DC3-BE91-5B1C-C3E5-2EE8E6B84DC9}"/>
              </a:ext>
            </a:extLst>
          </p:cNvPr>
          <p:cNvSpPr/>
          <p:nvPr/>
        </p:nvSpPr>
        <p:spPr bwMode="auto">
          <a:xfrm>
            <a:off x="8424977" y="2831058"/>
            <a:ext cx="1498678" cy="62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27DA3EE2-1138-63CF-1B16-D3066570CEDF}"/>
              </a:ext>
            </a:extLst>
          </p:cNvPr>
          <p:cNvSpPr/>
          <p:nvPr/>
        </p:nvSpPr>
        <p:spPr bwMode="auto">
          <a:xfrm>
            <a:off x="8424977" y="2893815"/>
            <a:ext cx="1498678" cy="627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9BD76D22-679A-57EF-9304-4E35A1612360}"/>
              </a:ext>
            </a:extLst>
          </p:cNvPr>
          <p:cNvSpPr/>
          <p:nvPr/>
        </p:nvSpPr>
        <p:spPr bwMode="auto">
          <a:xfrm>
            <a:off x="8424977" y="2956570"/>
            <a:ext cx="1498678" cy="627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35" name="Group 75">
            <a:extLst>
              <a:ext uri="{FF2B5EF4-FFF2-40B4-BE49-F238E27FC236}">
                <a16:creationId xmlns:a16="http://schemas.microsoft.com/office/drawing/2014/main" id="{1B39F099-D88F-4D03-DF00-401D6246CFD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309151" y="3674784"/>
            <a:ext cx="1446966" cy="261562"/>
            <a:chOff x="4876800" y="1143000"/>
            <a:chExt cx="1752600" cy="304800"/>
          </a:xfrm>
        </p:grpSpPr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46C33468-4734-EEAF-4000-CC84F4D993F7}"/>
                </a:ext>
              </a:extLst>
            </p:cNvPr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D9056D1D-5668-998B-6728-0E9A4360B3B6}"/>
                </a:ext>
              </a:extLst>
            </p:cNvPr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F0833CA1-4742-4DE4-C381-8AD4A6752AA1}"/>
                </a:ext>
              </a:extLst>
            </p:cNvPr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4BCC3DF5-CB48-1940-1390-271667A87201}"/>
                </a:ext>
              </a:extLst>
            </p:cNvPr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36" name="Group 80">
            <a:extLst>
              <a:ext uri="{FF2B5EF4-FFF2-40B4-BE49-F238E27FC236}">
                <a16:creationId xmlns:a16="http://schemas.microsoft.com/office/drawing/2014/main" id="{401F8066-2B13-D84C-4A47-6D965328B04D}"/>
              </a:ext>
            </a:extLst>
          </p:cNvPr>
          <p:cNvGrpSpPr>
            <a:grpSpLocks/>
          </p:cNvGrpSpPr>
          <p:nvPr/>
        </p:nvGrpSpPr>
        <p:grpSpPr bwMode="auto">
          <a:xfrm>
            <a:off x="8509808" y="4656351"/>
            <a:ext cx="1479238" cy="251023"/>
            <a:chOff x="4876800" y="1143000"/>
            <a:chExt cx="1752600" cy="304800"/>
          </a:xfrm>
        </p:grpSpPr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0633DE78-30A5-69E2-C98B-0B5034126CC6}"/>
                </a:ext>
              </a:extLst>
            </p:cNvPr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DE233890-6ADC-6B40-9ABC-D806B732A6E9}"/>
                </a:ext>
              </a:extLst>
            </p:cNvPr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329B4E34-5EAE-81E3-1A45-61D6F1905DCB}"/>
                </a:ext>
              </a:extLst>
            </p:cNvPr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04D21BEB-21FC-946B-DCF2-6FD06B397CA5}"/>
                </a:ext>
              </a:extLst>
            </p:cNvPr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37" name="Rectangle 636">
            <a:extLst>
              <a:ext uri="{FF2B5EF4-FFF2-40B4-BE49-F238E27FC236}">
                <a16:creationId xmlns:a16="http://schemas.microsoft.com/office/drawing/2014/main" id="{C16D4242-5BD6-14AD-976A-BA8B0EFFF464}"/>
              </a:ext>
            </a:extLst>
          </p:cNvPr>
          <p:cNvSpPr/>
          <p:nvPr/>
        </p:nvSpPr>
        <p:spPr bwMode="auto">
          <a:xfrm rot="5400000">
            <a:off x="9755990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076CADF-C9D1-9A2D-C453-BE630002F7ED}"/>
              </a:ext>
            </a:extLst>
          </p:cNvPr>
          <p:cNvSpPr/>
          <p:nvPr/>
        </p:nvSpPr>
        <p:spPr bwMode="auto">
          <a:xfrm rot="5400000">
            <a:off x="9690600" y="3772869"/>
            <a:ext cx="1446966" cy="653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98AFE0F2-E37F-CB8A-92AF-B0F14A906C12}"/>
              </a:ext>
            </a:extLst>
          </p:cNvPr>
          <p:cNvSpPr/>
          <p:nvPr/>
        </p:nvSpPr>
        <p:spPr bwMode="auto">
          <a:xfrm rot="5400000">
            <a:off x="9625209" y="3772869"/>
            <a:ext cx="1446966" cy="65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4FEE39DC-5F25-67C6-AE9D-0F0CDB3C13E7}"/>
              </a:ext>
            </a:extLst>
          </p:cNvPr>
          <p:cNvSpPr/>
          <p:nvPr/>
        </p:nvSpPr>
        <p:spPr bwMode="auto">
          <a:xfrm rot="5400000">
            <a:off x="9559819" y="3772869"/>
            <a:ext cx="1446966" cy="6539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50" name="Group 100">
            <a:extLst>
              <a:ext uri="{FF2B5EF4-FFF2-40B4-BE49-F238E27FC236}">
                <a16:creationId xmlns:a16="http://schemas.microsoft.com/office/drawing/2014/main" id="{8F57D61F-F2DF-D09B-A3A7-4614236E5772}"/>
              </a:ext>
            </a:extLst>
          </p:cNvPr>
          <p:cNvGrpSpPr>
            <a:grpSpLocks/>
          </p:cNvGrpSpPr>
          <p:nvPr/>
        </p:nvGrpSpPr>
        <p:grpSpPr bwMode="auto">
          <a:xfrm>
            <a:off x="10013910" y="1711520"/>
            <a:ext cx="701622" cy="568387"/>
            <a:chOff x="-44" y="1473"/>
            <a:chExt cx="981" cy="1105"/>
          </a:xfrm>
        </p:grpSpPr>
        <p:pic>
          <p:nvPicPr>
            <p:cNvPr id="669" name="Picture 101" descr="desktop_computer_stylized_medium">
              <a:extLst>
                <a:ext uri="{FF2B5EF4-FFF2-40B4-BE49-F238E27FC236}">
                  <a16:creationId xmlns:a16="http://schemas.microsoft.com/office/drawing/2014/main" id="{527921B7-D703-5E85-E690-7A931BDFF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" name="Freeform 102">
              <a:extLst>
                <a:ext uri="{FF2B5EF4-FFF2-40B4-BE49-F238E27FC236}">
                  <a16:creationId xmlns:a16="http://schemas.microsoft.com/office/drawing/2014/main" id="{61EAC4FC-4ADE-25CA-5D7A-1051D4C1E6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4" name="Rectangle 653">
            <a:extLst>
              <a:ext uri="{FF2B5EF4-FFF2-40B4-BE49-F238E27FC236}">
                <a16:creationId xmlns:a16="http://schemas.microsoft.com/office/drawing/2014/main" id="{F66E4A6E-FDDA-99A5-DDA9-C1B2C21ACF6C}"/>
              </a:ext>
            </a:extLst>
          </p:cNvPr>
          <p:cNvSpPr/>
          <p:nvPr/>
        </p:nvSpPr>
        <p:spPr bwMode="auto">
          <a:xfrm rot="2465437" flipV="1">
            <a:off x="10213493" y="4720899"/>
            <a:ext cx="581445" cy="645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92D28A9D-5BCB-E365-593C-8E671049CEB5}"/>
              </a:ext>
            </a:extLst>
          </p:cNvPr>
          <p:cNvSpPr/>
          <p:nvPr/>
        </p:nvSpPr>
        <p:spPr bwMode="auto">
          <a:xfrm>
            <a:off x="7105364" y="479538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47C50933-4457-1B98-5676-9D5EAC9EAA6C}"/>
              </a:ext>
            </a:extLst>
          </p:cNvPr>
          <p:cNvSpPr/>
          <p:nvPr/>
        </p:nvSpPr>
        <p:spPr bwMode="auto">
          <a:xfrm rot="5400000">
            <a:off x="7722581" y="2362276"/>
            <a:ext cx="513165" cy="697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ABA7720E-8F71-90AD-341B-C53D27A2CA12}"/>
              </a:ext>
            </a:extLst>
          </p:cNvPr>
          <p:cNvSpPr/>
          <p:nvPr/>
        </p:nvSpPr>
        <p:spPr bwMode="auto">
          <a:xfrm rot="5400000">
            <a:off x="7825925" y="5242087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EE40DB35-E3D5-38E2-680A-E736782443CD}"/>
              </a:ext>
            </a:extLst>
          </p:cNvPr>
          <p:cNvSpPr/>
          <p:nvPr/>
        </p:nvSpPr>
        <p:spPr bwMode="auto">
          <a:xfrm rot="5400000">
            <a:off x="10201295" y="5217275"/>
            <a:ext cx="493905" cy="683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4AA09782-24A5-73FB-3F22-11F28C722199}"/>
              </a:ext>
            </a:extLst>
          </p:cNvPr>
          <p:cNvSpPr/>
          <p:nvPr/>
        </p:nvSpPr>
        <p:spPr bwMode="auto">
          <a:xfrm rot="10800000">
            <a:off x="10882518" y="4775822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89FB5DD0-5CB3-F5D7-19E3-8157ADFEE749}"/>
              </a:ext>
            </a:extLst>
          </p:cNvPr>
          <p:cNvSpPr/>
          <p:nvPr/>
        </p:nvSpPr>
        <p:spPr bwMode="auto">
          <a:xfrm>
            <a:off x="7002625" y="2887816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0CFA2D6B-6090-183B-6988-02CC2DAB470E}"/>
              </a:ext>
            </a:extLst>
          </p:cNvPr>
          <p:cNvSpPr/>
          <p:nvPr/>
        </p:nvSpPr>
        <p:spPr bwMode="auto">
          <a:xfrm>
            <a:off x="10811014" y="2867389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D30E781-C28F-3CE1-BF14-D8B9D6595AE5}"/>
              </a:ext>
            </a:extLst>
          </p:cNvPr>
          <p:cNvSpPr/>
          <p:nvPr/>
        </p:nvSpPr>
        <p:spPr bwMode="auto">
          <a:xfrm rot="5400000">
            <a:off x="10115327" y="2348120"/>
            <a:ext cx="493905" cy="68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13" name="Group 100">
            <a:extLst>
              <a:ext uri="{FF2B5EF4-FFF2-40B4-BE49-F238E27FC236}">
                <a16:creationId xmlns:a16="http://schemas.microsoft.com/office/drawing/2014/main" id="{9E7E4939-95EC-7CF3-4F2A-9F285F34FC20}"/>
              </a:ext>
            </a:extLst>
          </p:cNvPr>
          <p:cNvGrpSpPr>
            <a:grpSpLocks/>
          </p:cNvGrpSpPr>
          <p:nvPr/>
        </p:nvGrpSpPr>
        <p:grpSpPr bwMode="auto">
          <a:xfrm>
            <a:off x="9946631" y="5393995"/>
            <a:ext cx="703389" cy="568387"/>
            <a:chOff x="-44" y="1473"/>
            <a:chExt cx="981" cy="1105"/>
          </a:xfrm>
        </p:grpSpPr>
        <p:pic>
          <p:nvPicPr>
            <p:cNvPr id="687" name="Picture 101" descr="desktop_computer_stylized_medium">
              <a:extLst>
                <a:ext uri="{FF2B5EF4-FFF2-40B4-BE49-F238E27FC236}">
                  <a16:creationId xmlns:a16="http://schemas.microsoft.com/office/drawing/2014/main" id="{318FE727-9E18-E633-C86E-587C9E265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8" name="Freeform 102">
              <a:extLst>
                <a:ext uri="{FF2B5EF4-FFF2-40B4-BE49-F238E27FC236}">
                  <a16:creationId xmlns:a16="http://schemas.microsoft.com/office/drawing/2014/main" id="{ACABE7E0-AF8C-ABC7-65B7-314A29D6F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2" name="Group 100">
            <a:extLst>
              <a:ext uri="{FF2B5EF4-FFF2-40B4-BE49-F238E27FC236}">
                <a16:creationId xmlns:a16="http://schemas.microsoft.com/office/drawing/2014/main" id="{49D9527E-4A61-4416-9942-50800F687AA4}"/>
              </a:ext>
            </a:extLst>
          </p:cNvPr>
          <p:cNvGrpSpPr>
            <a:grpSpLocks/>
          </p:cNvGrpSpPr>
          <p:nvPr/>
        </p:nvGrpSpPr>
        <p:grpSpPr bwMode="auto">
          <a:xfrm>
            <a:off x="7560992" y="1744853"/>
            <a:ext cx="703389" cy="568387"/>
            <a:chOff x="-44" y="1473"/>
            <a:chExt cx="981" cy="1105"/>
          </a:xfrm>
        </p:grpSpPr>
        <p:pic>
          <p:nvPicPr>
            <p:cNvPr id="689" name="Picture 101" descr="desktop_computer_stylized_medium">
              <a:extLst>
                <a:ext uri="{FF2B5EF4-FFF2-40B4-BE49-F238E27FC236}">
                  <a16:creationId xmlns:a16="http://schemas.microsoft.com/office/drawing/2014/main" id="{8A8D2F60-647E-58A5-B547-4D2A74779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102">
              <a:extLst>
                <a:ext uri="{FF2B5EF4-FFF2-40B4-BE49-F238E27FC236}">
                  <a16:creationId xmlns:a16="http://schemas.microsoft.com/office/drawing/2014/main" id="{6A989AA3-FDA8-8503-DD52-5312D9ACBA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F0AD620C-6785-BE2D-193B-63ECDEE0B3BA}"/>
              </a:ext>
            </a:extLst>
          </p:cNvPr>
          <p:cNvGrpSpPr/>
          <p:nvPr/>
        </p:nvGrpSpPr>
        <p:grpSpPr>
          <a:xfrm>
            <a:off x="7484685" y="2654601"/>
            <a:ext cx="946204" cy="493906"/>
            <a:chOff x="7493876" y="2774731"/>
            <a:chExt cx="1481958" cy="894622"/>
          </a:xfrm>
        </p:grpSpPr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65B9B411-8AAA-1596-EB3A-6322DF5A9AB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042785B6-15FA-63D7-6875-076A9EA1DA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0" name="Group 729">
              <a:extLst>
                <a:ext uri="{FF2B5EF4-FFF2-40B4-BE49-F238E27FC236}">
                  <a16:creationId xmlns:a16="http://schemas.microsoft.com/office/drawing/2014/main" id="{0EBBC3BA-5A06-DF65-8F2D-823C705E656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1" name="Freeform 730">
                <a:extLst>
                  <a:ext uri="{FF2B5EF4-FFF2-40B4-BE49-F238E27FC236}">
                    <a16:creationId xmlns:a16="http://schemas.microsoft.com/office/drawing/2014/main" id="{38AF7762-94D5-87E0-B6A7-7077A58D2E2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2" name="Freeform 731">
                <a:extLst>
                  <a:ext uri="{FF2B5EF4-FFF2-40B4-BE49-F238E27FC236}">
                    <a16:creationId xmlns:a16="http://schemas.microsoft.com/office/drawing/2014/main" id="{8E455E4E-27B0-3B9A-73D3-E9C1653EC44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3" name="Freeform 732">
                <a:extLst>
                  <a:ext uri="{FF2B5EF4-FFF2-40B4-BE49-F238E27FC236}">
                    <a16:creationId xmlns:a16="http://schemas.microsoft.com/office/drawing/2014/main" id="{FF767FEC-C3AC-D09A-894E-648F34FEEDE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4" name="Freeform 733">
                <a:extLst>
                  <a:ext uri="{FF2B5EF4-FFF2-40B4-BE49-F238E27FC236}">
                    <a16:creationId xmlns:a16="http://schemas.microsoft.com/office/drawing/2014/main" id="{D68184A7-B85B-6DEC-747C-61377DA8C79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F6DC4D5A-D07E-B41B-46AC-0DD14F72F1A4}"/>
              </a:ext>
            </a:extLst>
          </p:cNvPr>
          <p:cNvGrpSpPr/>
          <p:nvPr/>
        </p:nvGrpSpPr>
        <p:grpSpPr>
          <a:xfrm>
            <a:off x="7567435" y="4520082"/>
            <a:ext cx="946204" cy="493906"/>
            <a:chOff x="7493876" y="2774731"/>
            <a:chExt cx="1481958" cy="894622"/>
          </a:xfrm>
        </p:grpSpPr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433B2FE6-03B8-F56C-A471-E42EBF2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EBC622C1-3564-C918-A25A-B275F80B5FB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895D6D6C-BA4A-CA0E-B486-FB7497BB16C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39" name="Freeform 738">
                <a:extLst>
                  <a:ext uri="{FF2B5EF4-FFF2-40B4-BE49-F238E27FC236}">
                    <a16:creationId xmlns:a16="http://schemas.microsoft.com/office/drawing/2014/main" id="{BC4F4CC8-5580-29B5-E15F-BE9C86A4375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0" name="Freeform 739">
                <a:extLst>
                  <a:ext uri="{FF2B5EF4-FFF2-40B4-BE49-F238E27FC236}">
                    <a16:creationId xmlns:a16="http://schemas.microsoft.com/office/drawing/2014/main" id="{F1F2AE69-307E-67AB-D7A3-55D2ED5C3F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Freeform 740">
                <a:extLst>
                  <a:ext uri="{FF2B5EF4-FFF2-40B4-BE49-F238E27FC236}">
                    <a16:creationId xmlns:a16="http://schemas.microsoft.com/office/drawing/2014/main" id="{C1EB2834-E3B4-D3F4-3202-40E8D7A7C2C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7C80E5FC-CF3C-0BE2-45A5-71107487D52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C94E6AAF-3BD4-9F30-9E55-81984BDFB2F9}"/>
              </a:ext>
            </a:extLst>
          </p:cNvPr>
          <p:cNvGrpSpPr/>
          <p:nvPr/>
        </p:nvGrpSpPr>
        <p:grpSpPr>
          <a:xfrm>
            <a:off x="9940980" y="4520082"/>
            <a:ext cx="946204" cy="493906"/>
            <a:chOff x="7493876" y="2774731"/>
            <a:chExt cx="1481958" cy="894622"/>
          </a:xfrm>
        </p:grpSpPr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0DD91CBD-91EC-A91E-495A-D3B044F17D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02BBB5A2-B5E1-D1C8-72D4-1AE100C4958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B4BF6022-72C5-BCD1-D822-A00EB4771F3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7" name="Freeform 746">
                <a:extLst>
                  <a:ext uri="{FF2B5EF4-FFF2-40B4-BE49-F238E27FC236}">
                    <a16:creationId xmlns:a16="http://schemas.microsoft.com/office/drawing/2014/main" id="{CF9C8A8B-BA82-D05C-5A15-09347075EB7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C8F48D09-3E64-74F9-E85E-3978E12F40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Freeform 748">
                <a:extLst>
                  <a:ext uri="{FF2B5EF4-FFF2-40B4-BE49-F238E27FC236}">
                    <a16:creationId xmlns:a16="http://schemas.microsoft.com/office/drawing/2014/main" id="{EA68F4B7-E874-7F94-AF94-A7BCC0C4A72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0" name="Freeform 749">
                <a:extLst>
                  <a:ext uri="{FF2B5EF4-FFF2-40B4-BE49-F238E27FC236}">
                    <a16:creationId xmlns:a16="http://schemas.microsoft.com/office/drawing/2014/main" id="{7C596142-43EB-1090-BDF1-EF9168056A2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64F6A13F-1E70-60F0-1341-6A7B6685FCC0}"/>
              </a:ext>
            </a:extLst>
          </p:cNvPr>
          <p:cNvGrpSpPr/>
          <p:nvPr/>
        </p:nvGrpSpPr>
        <p:grpSpPr>
          <a:xfrm>
            <a:off x="9889177" y="2634520"/>
            <a:ext cx="946204" cy="493906"/>
            <a:chOff x="7493876" y="2774731"/>
            <a:chExt cx="1481958" cy="894622"/>
          </a:xfrm>
        </p:grpSpPr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C02DB0AB-D07E-D532-DC2F-69F14265C7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0997D206-BFE0-C78B-5F5C-0D6CFF3D184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D6EBB006-BDD0-4017-8727-E66D84C5565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43657799-949F-A826-6EB6-632CD56A57D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6" name="Freeform 755">
                <a:extLst>
                  <a:ext uri="{FF2B5EF4-FFF2-40B4-BE49-F238E27FC236}">
                    <a16:creationId xmlns:a16="http://schemas.microsoft.com/office/drawing/2014/main" id="{2CDDF937-F035-4F86-10A5-FA4A70EE0E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C45BD07C-6F94-EA0B-4826-10ED679E75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25ED4AE5-6685-3EBA-EE34-FDF4770BDDC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52" name="Rectangle 651">
            <a:extLst>
              <a:ext uri="{FF2B5EF4-FFF2-40B4-BE49-F238E27FC236}">
                <a16:creationId xmlns:a16="http://schemas.microsoft.com/office/drawing/2014/main" id="{4F135A44-1007-C6E2-8035-769511E6483C}"/>
              </a:ext>
            </a:extLst>
          </p:cNvPr>
          <p:cNvSpPr/>
          <p:nvPr/>
        </p:nvSpPr>
        <p:spPr bwMode="auto">
          <a:xfrm rot="1634516">
            <a:off x="7940837" y="2709093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35659528-6F65-CF97-885B-533F2B8A263C}"/>
              </a:ext>
            </a:extLst>
          </p:cNvPr>
          <p:cNvSpPr/>
          <p:nvPr/>
        </p:nvSpPr>
        <p:spPr bwMode="auto">
          <a:xfrm rot="2101064">
            <a:off x="9817292" y="2970721"/>
            <a:ext cx="535922" cy="731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969723A8-5C83-8360-6A34-32D42725A4F4}"/>
              </a:ext>
            </a:extLst>
          </p:cNvPr>
          <p:cNvSpPr/>
          <p:nvPr/>
        </p:nvSpPr>
        <p:spPr bwMode="auto">
          <a:xfrm rot="4253584">
            <a:off x="10096993" y="4729744"/>
            <a:ext cx="547683" cy="75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B053B2-A91A-9F5A-F349-C2ABBC087D57}"/>
              </a:ext>
            </a:extLst>
          </p:cNvPr>
          <p:cNvSpPr txBox="1">
            <a:spLocks/>
          </p:cNvSpPr>
          <p:nvPr/>
        </p:nvSpPr>
        <p:spPr>
          <a:xfrm>
            <a:off x="893203" y="5522187"/>
            <a:ext cx="6884498" cy="90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commonly used in traditional telephone networks</a:t>
            </a:r>
          </a:p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Slide Number Placeholder 5">
            <a:extLst>
              <a:ext uri="{FF2B5EF4-FFF2-40B4-BE49-F238E27FC236}">
                <a16:creationId xmlns:a16="http://schemas.microsoft.com/office/drawing/2014/main" id="{2A99D795-5F8D-C3AB-CA9D-D47FE1CA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0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0E48D-16C2-6DDA-1014-4657A8DB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C35D-FAF9-3A53-099F-15CE5CAE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Circuit switching: FDM and TDM</a:t>
            </a:r>
            <a:endParaRPr lang="en-US" dirty="0"/>
          </a:p>
        </p:txBody>
      </p:sp>
      <p:grpSp>
        <p:nvGrpSpPr>
          <p:cNvPr id="80" name="Group 5">
            <a:extLst>
              <a:ext uri="{FF2B5EF4-FFF2-40B4-BE49-F238E27FC236}">
                <a16:creationId xmlns:a16="http://schemas.microsoft.com/office/drawing/2014/main" id="{8A4EF598-4C2D-488A-414D-AFB88DD1CA24}"/>
              </a:ext>
            </a:extLst>
          </p:cNvPr>
          <p:cNvGrpSpPr>
            <a:grpSpLocks/>
          </p:cNvGrpSpPr>
          <p:nvPr/>
        </p:nvGrpSpPr>
        <p:grpSpPr bwMode="auto">
          <a:xfrm>
            <a:off x="6232444" y="2059358"/>
            <a:ext cx="5508625" cy="1770063"/>
            <a:chOff x="1378" y="1353"/>
            <a:chExt cx="3470" cy="1115"/>
          </a:xfrm>
        </p:grpSpPr>
        <p:sp>
          <p:nvSpPr>
            <p:cNvPr id="81" name="Line 6">
              <a:extLst>
                <a:ext uri="{FF2B5EF4-FFF2-40B4-BE49-F238E27FC236}">
                  <a16:creationId xmlns:a16="http://schemas.microsoft.com/office/drawing/2014/main" id="{01663512-E307-51E9-A8C3-1807AC4C9F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39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 Box 7">
              <a:extLst>
                <a:ext uri="{FF2B5EF4-FFF2-40B4-BE49-F238E27FC236}">
                  <a16:creationId xmlns:a16="http://schemas.microsoft.com/office/drawing/2014/main" id="{A5810491-5BD1-6960-50B2-0F41DD4584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Line 8">
              <a:extLst>
                <a:ext uri="{FF2B5EF4-FFF2-40B4-BE49-F238E27FC236}">
                  <a16:creationId xmlns:a16="http://schemas.microsoft.com/office/drawing/2014/main" id="{FAD2F2A4-0F9B-913A-CECB-86E51FF50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208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Text Box 9">
              <a:extLst>
                <a:ext uri="{FF2B5EF4-FFF2-40B4-BE49-F238E27FC236}">
                  <a16:creationId xmlns:a16="http://schemas.microsoft.com/office/drawing/2014/main" id="{69F205F5-8A4F-3CB6-4E0B-3422EF434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6" y="2216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Rectangle 10">
              <a:extLst>
                <a:ext uri="{FF2B5EF4-FFF2-40B4-BE49-F238E27FC236}">
                  <a16:creationId xmlns:a16="http://schemas.microsoft.com/office/drawing/2014/main" id="{265A091B-6960-21AE-72E1-3D30E0D32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id="{9F3F9058-B96B-CB4E-B73D-7C552461C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43877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Rectangle 12">
            <a:extLst>
              <a:ext uri="{FF2B5EF4-FFF2-40B4-BE49-F238E27FC236}">
                <a16:creationId xmlns:a16="http://schemas.microsoft.com/office/drawing/2014/main" id="{9CFC231F-C2B0-70DB-081C-12043576C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66737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Rectangle 13">
            <a:extLst>
              <a:ext uri="{FF2B5EF4-FFF2-40B4-BE49-F238E27FC236}">
                <a16:creationId xmlns:a16="http://schemas.microsoft.com/office/drawing/2014/main" id="{22F226D5-129C-8F2D-3B7D-BE7B2FF5C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289597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F451D156-585C-54B7-0430-0A45CB9E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9" y="312457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0" name="Group 15">
            <a:extLst>
              <a:ext uri="{FF2B5EF4-FFF2-40B4-BE49-F238E27FC236}">
                <a16:creationId xmlns:a16="http://schemas.microsoft.com/office/drawing/2014/main" id="{B95841D8-AA01-E67E-B503-513F8FD450EA}"/>
              </a:ext>
            </a:extLst>
          </p:cNvPr>
          <p:cNvGrpSpPr>
            <a:grpSpLocks/>
          </p:cNvGrpSpPr>
          <p:nvPr/>
        </p:nvGrpSpPr>
        <p:grpSpPr bwMode="auto">
          <a:xfrm>
            <a:off x="6248319" y="4361235"/>
            <a:ext cx="5480050" cy="1738313"/>
            <a:chOff x="1396" y="2977"/>
            <a:chExt cx="3452" cy="1095"/>
          </a:xfrm>
        </p:grpSpPr>
        <p:sp>
          <p:nvSpPr>
            <p:cNvPr id="92" name="Line 17">
              <a:extLst>
                <a:ext uri="{FF2B5EF4-FFF2-40B4-BE49-F238E27FC236}">
                  <a16:creationId xmlns:a16="http://schemas.microsoft.com/office/drawing/2014/main" id="{64121DB1-DD0C-37D8-B62F-8F3A29A916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 Box 18">
              <a:extLst>
                <a:ext uri="{FF2B5EF4-FFF2-40B4-BE49-F238E27FC236}">
                  <a16:creationId xmlns:a16="http://schemas.microsoft.com/office/drawing/2014/main" id="{57720CCC-2CEE-DF8B-8509-605554479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frequency</a:t>
              </a:r>
              <a:endPara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" name="Line 19">
              <a:extLst>
                <a:ext uri="{FF2B5EF4-FFF2-40B4-BE49-F238E27FC236}">
                  <a16:creationId xmlns:a16="http://schemas.microsoft.com/office/drawing/2014/main" id="{F73915BE-94F5-3CB7-C1A6-46DEC7AFB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 Box 20">
              <a:extLst>
                <a:ext uri="{FF2B5EF4-FFF2-40B4-BE49-F238E27FC236}">
                  <a16:creationId xmlns:a16="http://schemas.microsoft.com/office/drawing/2014/main" id="{4ABE08A3-96F4-EB28-6515-6D213F0DC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5" y="3820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</a:t>
              </a:r>
              <a:endParaRPr kumimoji="0" lang="fr-F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61894ADF-A045-42BC-3F16-915BD0D7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7" name="Group 22">
            <a:extLst>
              <a:ext uri="{FF2B5EF4-FFF2-40B4-BE49-F238E27FC236}">
                <a16:creationId xmlns:a16="http://schemas.microsoft.com/office/drawing/2014/main" id="{B2F7E1C6-4719-519F-CB55-F92ACABE1BF8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4664445"/>
            <a:ext cx="3886200" cy="914400"/>
            <a:chOff x="1776" y="3168"/>
            <a:chExt cx="2448" cy="576"/>
          </a:xfrm>
        </p:grpSpPr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B3540CE3-2036-5011-6EBC-E77AE32BC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Rectangle 24">
              <a:extLst>
                <a:ext uri="{FF2B5EF4-FFF2-40B4-BE49-F238E27FC236}">
                  <a16:creationId xmlns:a16="http://schemas.microsoft.com/office/drawing/2014/main" id="{F5D96486-770A-0F55-0158-45D288D5F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Rectangle 25">
              <a:extLst>
                <a:ext uri="{FF2B5EF4-FFF2-40B4-BE49-F238E27FC236}">
                  <a16:creationId xmlns:a16="http://schemas.microsoft.com/office/drawing/2014/main" id="{D4A62585-31F2-587E-71FA-457A5D192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Rectangle 26">
              <a:extLst>
                <a:ext uri="{FF2B5EF4-FFF2-40B4-BE49-F238E27FC236}">
                  <a16:creationId xmlns:a16="http://schemas.microsoft.com/office/drawing/2014/main" id="{C4C428B3-4DE2-F6FB-BF6A-A1A951506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Rectangle 27">
              <a:extLst>
                <a:ext uri="{FF2B5EF4-FFF2-40B4-BE49-F238E27FC236}">
                  <a16:creationId xmlns:a16="http://schemas.microsoft.com/office/drawing/2014/main" id="{49A15541-8370-5F9E-4810-860A47160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3" name="Group 28">
            <a:extLst>
              <a:ext uri="{FF2B5EF4-FFF2-40B4-BE49-F238E27FC236}">
                <a16:creationId xmlns:a16="http://schemas.microsoft.com/office/drawing/2014/main" id="{C1EC785E-BF97-2A3F-FA8D-603AEB7A9958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3886200" cy="914400"/>
            <a:chOff x="1920" y="3168"/>
            <a:chExt cx="2448" cy="576"/>
          </a:xfrm>
        </p:grpSpPr>
        <p:sp>
          <p:nvSpPr>
            <p:cNvPr id="104" name="Rectangle 29">
              <a:extLst>
                <a:ext uri="{FF2B5EF4-FFF2-40B4-BE49-F238E27FC236}">
                  <a16:creationId xmlns:a16="http://schemas.microsoft.com/office/drawing/2014/main" id="{C01AD5FC-15AC-7D0D-00CB-0C546CA0C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Rectangle 30">
              <a:extLst>
                <a:ext uri="{FF2B5EF4-FFF2-40B4-BE49-F238E27FC236}">
                  <a16:creationId xmlns:a16="http://schemas.microsoft.com/office/drawing/2014/main" id="{2F5F21BD-AF5F-A27E-8D3E-B8461D6C1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264B6A0F-ED37-0ABE-CC13-3DB12EA1F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32">
              <a:extLst>
                <a:ext uri="{FF2B5EF4-FFF2-40B4-BE49-F238E27FC236}">
                  <a16:creationId xmlns:a16="http://schemas.microsoft.com/office/drawing/2014/main" id="{220933C0-8A1A-8148-45F0-CB981CE6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49A91C9F-76A9-09D1-62D4-3A488C04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9" name="Group 34">
            <a:extLst>
              <a:ext uri="{FF2B5EF4-FFF2-40B4-BE49-F238E27FC236}">
                <a16:creationId xmlns:a16="http://schemas.microsoft.com/office/drawing/2014/main" id="{D6D58BEE-EAB9-B962-BB93-CB0A23D7C5F5}"/>
              </a:ext>
            </a:extLst>
          </p:cNvPr>
          <p:cNvGrpSpPr>
            <a:grpSpLocks/>
          </p:cNvGrpSpPr>
          <p:nvPr/>
        </p:nvGrpSpPr>
        <p:grpSpPr bwMode="auto">
          <a:xfrm>
            <a:off x="7308769" y="4664445"/>
            <a:ext cx="3886200" cy="914400"/>
            <a:chOff x="2064" y="3168"/>
            <a:chExt cx="2448" cy="576"/>
          </a:xfrm>
        </p:grpSpPr>
        <p:sp>
          <p:nvSpPr>
            <p:cNvPr id="110" name="Rectangle 35">
              <a:extLst>
                <a:ext uri="{FF2B5EF4-FFF2-40B4-BE49-F238E27FC236}">
                  <a16:creationId xmlns:a16="http://schemas.microsoft.com/office/drawing/2014/main" id="{0F698301-87D8-F565-5175-0E4B103B0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36">
              <a:extLst>
                <a:ext uri="{FF2B5EF4-FFF2-40B4-BE49-F238E27FC236}">
                  <a16:creationId xmlns:a16="http://schemas.microsoft.com/office/drawing/2014/main" id="{1584A0C0-36DB-5600-C945-6D10D299E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Rectangle 37">
              <a:extLst>
                <a:ext uri="{FF2B5EF4-FFF2-40B4-BE49-F238E27FC236}">
                  <a16:creationId xmlns:a16="http://schemas.microsoft.com/office/drawing/2014/main" id="{80C4B822-EBEA-3248-58AC-C54B97497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3BEB3E4E-D98D-E799-7DD7-F722C3180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Rectangle 39">
              <a:extLst>
                <a:ext uri="{FF2B5EF4-FFF2-40B4-BE49-F238E27FC236}">
                  <a16:creationId xmlns:a16="http://schemas.microsoft.com/office/drawing/2014/main" id="{70F60B53-0885-DD36-27F3-D8A3D069B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5" name="Group 40">
            <a:extLst>
              <a:ext uri="{FF2B5EF4-FFF2-40B4-BE49-F238E27FC236}">
                <a16:creationId xmlns:a16="http://schemas.microsoft.com/office/drawing/2014/main" id="{732B37A5-0DB3-CBAD-C615-76AE7B74F1B9}"/>
              </a:ext>
            </a:extLst>
          </p:cNvPr>
          <p:cNvGrpSpPr>
            <a:grpSpLocks/>
          </p:cNvGrpSpPr>
          <p:nvPr/>
        </p:nvGrpSpPr>
        <p:grpSpPr bwMode="auto">
          <a:xfrm>
            <a:off x="7537369" y="4664445"/>
            <a:ext cx="3886200" cy="914400"/>
            <a:chOff x="2208" y="3168"/>
            <a:chExt cx="2448" cy="576"/>
          </a:xfrm>
        </p:grpSpPr>
        <p:sp>
          <p:nvSpPr>
            <p:cNvPr id="116" name="Rectangle 41">
              <a:extLst>
                <a:ext uri="{FF2B5EF4-FFF2-40B4-BE49-F238E27FC236}">
                  <a16:creationId xmlns:a16="http://schemas.microsoft.com/office/drawing/2014/main" id="{D1642266-DA71-8CCB-B412-B68AA137C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E96BA42A-3CCB-F46A-25C8-C8129F255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0D18B78B-108B-28F7-4541-12612EFCF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9" name="Rectangle 44">
              <a:extLst>
                <a:ext uri="{FF2B5EF4-FFF2-40B4-BE49-F238E27FC236}">
                  <a16:creationId xmlns:a16="http://schemas.microsoft.com/office/drawing/2014/main" id="{0C1C7FF8-D3F3-5EFF-C88B-333B18D54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2A83292E-DBB9-3A8D-BFC6-8D51D3819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1" name="Group 46">
            <a:extLst>
              <a:ext uri="{FF2B5EF4-FFF2-40B4-BE49-F238E27FC236}">
                <a16:creationId xmlns:a16="http://schemas.microsoft.com/office/drawing/2014/main" id="{94A778EB-53DC-6F1F-752E-095C519E227D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667370"/>
            <a:ext cx="4572000" cy="457200"/>
            <a:chOff x="1776" y="1728"/>
            <a:chExt cx="2880" cy="288"/>
          </a:xfrm>
        </p:grpSpPr>
        <p:sp>
          <p:nvSpPr>
            <p:cNvPr id="122" name="Line 47">
              <a:extLst>
                <a:ext uri="{FF2B5EF4-FFF2-40B4-BE49-F238E27FC236}">
                  <a16:creationId xmlns:a16="http://schemas.microsoft.com/office/drawing/2014/main" id="{9D22CFC9-4CCD-7246-7831-F93069145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Line 48">
              <a:extLst>
                <a:ext uri="{FF2B5EF4-FFF2-40B4-BE49-F238E27FC236}">
                  <a16:creationId xmlns:a16="http://schemas.microsoft.com/office/drawing/2014/main" id="{A73B17E1-7D73-3DEE-2CD5-A7576DAEF1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Line 49">
              <a:extLst>
                <a:ext uri="{FF2B5EF4-FFF2-40B4-BE49-F238E27FC236}">
                  <a16:creationId xmlns:a16="http://schemas.microsoft.com/office/drawing/2014/main" id="{CBEB30E8-5DF0-C3D1-F08D-5E898D478E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50">
            <a:extLst>
              <a:ext uri="{FF2B5EF4-FFF2-40B4-BE49-F238E27FC236}">
                <a16:creationId xmlns:a16="http://schemas.microsoft.com/office/drawing/2014/main" id="{33C51951-0B8C-9156-9EE7-E0546801BBB9}"/>
              </a:ext>
            </a:extLst>
          </p:cNvPr>
          <p:cNvGrpSpPr>
            <a:grpSpLocks/>
          </p:cNvGrpSpPr>
          <p:nvPr/>
        </p:nvGrpSpPr>
        <p:grpSpPr bwMode="auto">
          <a:xfrm>
            <a:off x="7080169" y="4664445"/>
            <a:ext cx="4114800" cy="914400"/>
            <a:chOff x="1920" y="3168"/>
            <a:chExt cx="2592" cy="576"/>
          </a:xfrm>
        </p:grpSpPr>
        <p:sp>
          <p:nvSpPr>
            <p:cNvPr id="126" name="Line 51">
              <a:extLst>
                <a:ext uri="{FF2B5EF4-FFF2-40B4-BE49-F238E27FC236}">
                  <a16:creationId xmlns:a16="http://schemas.microsoft.com/office/drawing/2014/main" id="{3F3376F5-1366-45E0-7A60-F192FDEF9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Line 52">
              <a:extLst>
                <a:ext uri="{FF2B5EF4-FFF2-40B4-BE49-F238E27FC236}">
                  <a16:creationId xmlns:a16="http://schemas.microsoft.com/office/drawing/2014/main" id="{A0492266-B1A4-9C21-BF33-805C649D3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Line 53">
              <a:extLst>
                <a:ext uri="{FF2B5EF4-FFF2-40B4-BE49-F238E27FC236}">
                  <a16:creationId xmlns:a16="http://schemas.microsoft.com/office/drawing/2014/main" id="{98314E40-EFA0-752C-63DC-6A5BCBE686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Line 54">
              <a:extLst>
                <a:ext uri="{FF2B5EF4-FFF2-40B4-BE49-F238E27FC236}">
                  <a16:creationId xmlns:a16="http://schemas.microsoft.com/office/drawing/2014/main" id="{19FFCD00-B621-EFC4-5C8F-F3844D639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Line 55">
              <a:extLst>
                <a:ext uri="{FF2B5EF4-FFF2-40B4-BE49-F238E27FC236}">
                  <a16:creationId xmlns:a16="http://schemas.microsoft.com/office/drawing/2014/main" id="{673BAA00-388D-0CA2-2914-3FFB4136FB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Line 56">
              <a:extLst>
                <a:ext uri="{FF2B5EF4-FFF2-40B4-BE49-F238E27FC236}">
                  <a16:creationId xmlns:a16="http://schemas.microsoft.com/office/drawing/2014/main" id="{95B1FD01-B01B-C11E-93F5-97E93C2D2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Line 57">
              <a:extLst>
                <a:ext uri="{FF2B5EF4-FFF2-40B4-BE49-F238E27FC236}">
                  <a16:creationId xmlns:a16="http://schemas.microsoft.com/office/drawing/2014/main" id="{7C9CDBBB-40DB-A099-4ACE-02F311855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Line 58">
              <a:extLst>
                <a:ext uri="{FF2B5EF4-FFF2-40B4-BE49-F238E27FC236}">
                  <a16:creationId xmlns:a16="http://schemas.microsoft.com/office/drawing/2014/main" id="{6A67C96D-B1C5-71CE-A22C-2C4C6FB65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Line 59">
              <a:extLst>
                <a:ext uri="{FF2B5EF4-FFF2-40B4-BE49-F238E27FC236}">
                  <a16:creationId xmlns:a16="http://schemas.microsoft.com/office/drawing/2014/main" id="{7CAE656F-93B4-9CB7-930C-53319CD46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Line 60">
              <a:extLst>
                <a:ext uri="{FF2B5EF4-FFF2-40B4-BE49-F238E27FC236}">
                  <a16:creationId xmlns:a16="http://schemas.microsoft.com/office/drawing/2014/main" id="{DDE04CC4-31CF-E4D4-583D-63895CBDC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Line 61">
              <a:extLst>
                <a:ext uri="{FF2B5EF4-FFF2-40B4-BE49-F238E27FC236}">
                  <a16:creationId xmlns:a16="http://schemas.microsoft.com/office/drawing/2014/main" id="{641DA114-2BB4-CB70-AB1C-D7415CDB8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Line 62">
              <a:extLst>
                <a:ext uri="{FF2B5EF4-FFF2-40B4-BE49-F238E27FC236}">
                  <a16:creationId xmlns:a16="http://schemas.microsoft.com/office/drawing/2014/main" id="{D7B1D874-08B7-F448-D941-4BFE864E7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Line 63">
              <a:extLst>
                <a:ext uri="{FF2B5EF4-FFF2-40B4-BE49-F238E27FC236}">
                  <a16:creationId xmlns:a16="http://schemas.microsoft.com/office/drawing/2014/main" id="{81586692-E4C1-EB44-34AD-223F17AE7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Line 64">
              <a:extLst>
                <a:ext uri="{FF2B5EF4-FFF2-40B4-BE49-F238E27FC236}">
                  <a16:creationId xmlns:a16="http://schemas.microsoft.com/office/drawing/2014/main" id="{5B63C149-89F1-6E76-7101-97BD5FFF6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Line 65">
              <a:extLst>
                <a:ext uri="{FF2B5EF4-FFF2-40B4-BE49-F238E27FC236}">
                  <a16:creationId xmlns:a16="http://schemas.microsoft.com/office/drawing/2014/main" id="{CEA95CB9-E8A9-24D2-0C35-550F29B99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Line 66">
              <a:extLst>
                <a:ext uri="{FF2B5EF4-FFF2-40B4-BE49-F238E27FC236}">
                  <a16:creationId xmlns:a16="http://schemas.microsoft.com/office/drawing/2014/main" id="{22EAF5A8-ED19-7131-042A-FBD74FB09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Line 67">
              <a:extLst>
                <a:ext uri="{FF2B5EF4-FFF2-40B4-BE49-F238E27FC236}">
                  <a16:creationId xmlns:a16="http://schemas.microsoft.com/office/drawing/2014/main" id="{5AC82074-0810-CFB0-603A-544EFAEFD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Line 68">
              <a:extLst>
                <a:ext uri="{FF2B5EF4-FFF2-40B4-BE49-F238E27FC236}">
                  <a16:creationId xmlns:a16="http://schemas.microsoft.com/office/drawing/2014/main" id="{84AE049F-14AD-7524-BC5B-E1392B457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Line 69">
              <a:extLst>
                <a:ext uri="{FF2B5EF4-FFF2-40B4-BE49-F238E27FC236}">
                  <a16:creationId xmlns:a16="http://schemas.microsoft.com/office/drawing/2014/main" id="{656C8D5E-482C-33E8-698B-0DE42473B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70">
            <a:extLst>
              <a:ext uri="{FF2B5EF4-FFF2-40B4-BE49-F238E27FC236}">
                <a16:creationId xmlns:a16="http://schemas.microsoft.com/office/drawing/2014/main" id="{4230BA78-7043-FF86-DFC6-73C867504A81}"/>
              </a:ext>
            </a:extLst>
          </p:cNvPr>
          <p:cNvGrpSpPr>
            <a:grpSpLocks/>
          </p:cNvGrpSpPr>
          <p:nvPr/>
        </p:nvGrpSpPr>
        <p:grpSpPr bwMode="auto">
          <a:xfrm>
            <a:off x="6851569" y="2553070"/>
            <a:ext cx="4572000" cy="685800"/>
            <a:chOff x="1776" y="1656"/>
            <a:chExt cx="2880" cy="432"/>
          </a:xfrm>
        </p:grpSpPr>
        <p:sp>
          <p:nvSpPr>
            <p:cNvPr id="146" name="Line 71">
              <a:extLst>
                <a:ext uri="{FF2B5EF4-FFF2-40B4-BE49-F238E27FC236}">
                  <a16:creationId xmlns:a16="http://schemas.microsoft.com/office/drawing/2014/main" id="{1B302287-6045-092B-5A1C-882697793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Line 72">
              <a:extLst>
                <a:ext uri="{FF2B5EF4-FFF2-40B4-BE49-F238E27FC236}">
                  <a16:creationId xmlns:a16="http://schemas.microsoft.com/office/drawing/2014/main" id="{D13CFF09-6C1F-8659-6ADE-B92653427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Line 73">
              <a:extLst>
                <a:ext uri="{FF2B5EF4-FFF2-40B4-BE49-F238E27FC236}">
                  <a16:creationId xmlns:a16="http://schemas.microsoft.com/office/drawing/2014/main" id="{FB56F8B2-ACF2-D589-6E0C-9F13528A3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Line 74">
              <a:extLst>
                <a:ext uri="{FF2B5EF4-FFF2-40B4-BE49-F238E27FC236}">
                  <a16:creationId xmlns:a16="http://schemas.microsoft.com/office/drawing/2014/main" id="{FDFE6A4E-3AA6-86CB-17CC-A1DEB9C4B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0" name="Group 75">
            <a:extLst>
              <a:ext uri="{FF2B5EF4-FFF2-40B4-BE49-F238E27FC236}">
                <a16:creationId xmlns:a16="http://schemas.microsoft.com/office/drawing/2014/main" id="{D9167DA4-CA6F-F200-E1E5-C74E591004BE}"/>
              </a:ext>
            </a:extLst>
          </p:cNvPr>
          <p:cNvGrpSpPr>
            <a:grpSpLocks/>
          </p:cNvGrpSpPr>
          <p:nvPr/>
        </p:nvGrpSpPr>
        <p:grpSpPr bwMode="auto">
          <a:xfrm>
            <a:off x="6965869" y="4664445"/>
            <a:ext cx="4343400" cy="914400"/>
            <a:chOff x="1848" y="3168"/>
            <a:chExt cx="2736" cy="576"/>
          </a:xfrm>
        </p:grpSpPr>
        <p:sp>
          <p:nvSpPr>
            <p:cNvPr id="151" name="Line 76">
              <a:extLst>
                <a:ext uri="{FF2B5EF4-FFF2-40B4-BE49-F238E27FC236}">
                  <a16:creationId xmlns:a16="http://schemas.microsoft.com/office/drawing/2014/main" id="{C1CC63BC-FCF7-DBD1-E59F-DE06A38FE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 77">
              <a:extLst>
                <a:ext uri="{FF2B5EF4-FFF2-40B4-BE49-F238E27FC236}">
                  <a16:creationId xmlns:a16="http://schemas.microsoft.com/office/drawing/2014/main" id="{EB08BC1C-92D6-1080-4AB4-4A4E4DB589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Line 78">
              <a:extLst>
                <a:ext uri="{FF2B5EF4-FFF2-40B4-BE49-F238E27FC236}">
                  <a16:creationId xmlns:a16="http://schemas.microsoft.com/office/drawing/2014/main" id="{739D27FA-BFC6-A44C-A5F2-68BA0A2D8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Line 79">
              <a:extLst>
                <a:ext uri="{FF2B5EF4-FFF2-40B4-BE49-F238E27FC236}">
                  <a16:creationId xmlns:a16="http://schemas.microsoft.com/office/drawing/2014/main" id="{9F8D18BD-7D05-7099-57BE-F4D35D4AC6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Line 80">
              <a:extLst>
                <a:ext uri="{FF2B5EF4-FFF2-40B4-BE49-F238E27FC236}">
                  <a16:creationId xmlns:a16="http://schemas.microsoft.com/office/drawing/2014/main" id="{FBC87AB7-7B39-71E5-EEFC-9147B0CBB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Line 81">
              <a:extLst>
                <a:ext uri="{FF2B5EF4-FFF2-40B4-BE49-F238E27FC236}">
                  <a16:creationId xmlns:a16="http://schemas.microsoft.com/office/drawing/2014/main" id="{257AD3CD-85CE-1837-8FB5-43643CC27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Line 82">
              <a:extLst>
                <a:ext uri="{FF2B5EF4-FFF2-40B4-BE49-F238E27FC236}">
                  <a16:creationId xmlns:a16="http://schemas.microsoft.com/office/drawing/2014/main" id="{7FC33633-F851-3A81-D9E1-04A20C5BC2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Line 83">
              <a:extLst>
                <a:ext uri="{FF2B5EF4-FFF2-40B4-BE49-F238E27FC236}">
                  <a16:creationId xmlns:a16="http://schemas.microsoft.com/office/drawing/2014/main" id="{6145BFD8-DC73-A0A7-FCB5-8067A0BB2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84">
              <a:extLst>
                <a:ext uri="{FF2B5EF4-FFF2-40B4-BE49-F238E27FC236}">
                  <a16:creationId xmlns:a16="http://schemas.microsoft.com/office/drawing/2014/main" id="{47C2F71E-588B-9440-E0CA-A696880B6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85">
              <a:extLst>
                <a:ext uri="{FF2B5EF4-FFF2-40B4-BE49-F238E27FC236}">
                  <a16:creationId xmlns:a16="http://schemas.microsoft.com/office/drawing/2014/main" id="{8DF11E2C-1072-5AC5-B70C-8BCCD7340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86">
              <a:extLst>
                <a:ext uri="{FF2B5EF4-FFF2-40B4-BE49-F238E27FC236}">
                  <a16:creationId xmlns:a16="http://schemas.microsoft.com/office/drawing/2014/main" id="{CDEB0FDB-3015-47D4-C28E-7FDD57122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87">
              <a:extLst>
                <a:ext uri="{FF2B5EF4-FFF2-40B4-BE49-F238E27FC236}">
                  <a16:creationId xmlns:a16="http://schemas.microsoft.com/office/drawing/2014/main" id="{F47603D1-0487-3D75-A8B9-4596D03C1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88">
              <a:extLst>
                <a:ext uri="{FF2B5EF4-FFF2-40B4-BE49-F238E27FC236}">
                  <a16:creationId xmlns:a16="http://schemas.microsoft.com/office/drawing/2014/main" id="{514EB530-D5E2-D5DE-901C-BAFB7032F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89">
              <a:extLst>
                <a:ext uri="{FF2B5EF4-FFF2-40B4-BE49-F238E27FC236}">
                  <a16:creationId xmlns:a16="http://schemas.microsoft.com/office/drawing/2014/main" id="{7D5F5510-08AC-B203-A2EF-A9EC0B3EC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90">
              <a:extLst>
                <a:ext uri="{FF2B5EF4-FFF2-40B4-BE49-F238E27FC236}">
                  <a16:creationId xmlns:a16="http://schemas.microsoft.com/office/drawing/2014/main" id="{0477CA00-81D2-2E87-C5FE-1DF6E2F17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Line 91">
              <a:extLst>
                <a:ext uri="{FF2B5EF4-FFF2-40B4-BE49-F238E27FC236}">
                  <a16:creationId xmlns:a16="http://schemas.microsoft.com/office/drawing/2014/main" id="{04D002C5-18B8-E204-9B75-4E9ED5A7B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Line 92">
              <a:extLst>
                <a:ext uri="{FF2B5EF4-FFF2-40B4-BE49-F238E27FC236}">
                  <a16:creationId xmlns:a16="http://schemas.microsoft.com/office/drawing/2014/main" id="{D96D114B-A04B-FEF4-C434-C5D023211F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Line 93">
              <a:extLst>
                <a:ext uri="{FF2B5EF4-FFF2-40B4-BE49-F238E27FC236}">
                  <a16:creationId xmlns:a16="http://schemas.microsoft.com/office/drawing/2014/main" id="{26760FBC-DC4E-CF5A-E024-E17C86BF5E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Line 94">
              <a:extLst>
                <a:ext uri="{FF2B5EF4-FFF2-40B4-BE49-F238E27FC236}">
                  <a16:creationId xmlns:a16="http://schemas.microsoft.com/office/drawing/2014/main" id="{F86945FB-F33E-4A97-812F-0D2A19280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Line 95">
              <a:extLst>
                <a:ext uri="{FF2B5EF4-FFF2-40B4-BE49-F238E27FC236}">
                  <a16:creationId xmlns:a16="http://schemas.microsoft.com/office/drawing/2014/main" id="{9B8B02A5-F4E8-C9E7-8112-60B83313A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2" name="Group 100">
            <a:extLst>
              <a:ext uri="{FF2B5EF4-FFF2-40B4-BE49-F238E27FC236}">
                <a16:creationId xmlns:a16="http://schemas.microsoft.com/office/drawing/2014/main" id="{12AE3CB0-C8F3-EA80-56F3-0B0FEC2F383B}"/>
              </a:ext>
            </a:extLst>
          </p:cNvPr>
          <p:cNvGrpSpPr>
            <a:grpSpLocks/>
          </p:cNvGrpSpPr>
          <p:nvPr/>
        </p:nvGrpSpPr>
        <p:grpSpPr bwMode="auto">
          <a:xfrm>
            <a:off x="8985169" y="1632322"/>
            <a:ext cx="2438400" cy="523876"/>
            <a:chOff x="3648" y="266"/>
            <a:chExt cx="1536" cy="330"/>
          </a:xfrm>
        </p:grpSpPr>
        <p:sp>
          <p:nvSpPr>
            <p:cNvPr id="174" name="Text Box 101">
              <a:extLst>
                <a:ext uri="{FF2B5EF4-FFF2-40B4-BE49-F238E27FC236}">
                  <a16:creationId xmlns:a16="http://schemas.microsoft.com/office/drawing/2014/main" id="{8FF959DA-E057-9AD7-C077-4860230A9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4 users</a:t>
              </a:r>
              <a:endParaRPr kumimoji="0" lang="fr-F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Rectangle 102">
              <a:extLst>
                <a:ext uri="{FF2B5EF4-FFF2-40B4-BE49-F238E27FC236}">
                  <a16:creationId xmlns:a16="http://schemas.microsoft.com/office/drawing/2014/main" id="{9638D87B-2814-B796-9233-8461DDD71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Rectangle 103">
              <a:extLst>
                <a:ext uri="{FF2B5EF4-FFF2-40B4-BE49-F238E27FC236}">
                  <a16:creationId xmlns:a16="http://schemas.microsoft.com/office/drawing/2014/main" id="{A49ECCD6-61BE-AD71-D5E1-C05584ABD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Rectangle 104">
              <a:extLst>
                <a:ext uri="{FF2B5EF4-FFF2-40B4-BE49-F238E27FC236}">
                  <a16:creationId xmlns:a16="http://schemas.microsoft.com/office/drawing/2014/main" id="{26607CD5-C758-8F66-0AFA-AB8DBDDB1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8" name="Rectangle 105">
              <a:extLst>
                <a:ext uri="{FF2B5EF4-FFF2-40B4-BE49-F238E27FC236}">
                  <a16:creationId xmlns:a16="http://schemas.microsoft.com/office/drawing/2014/main" id="{9369FFAA-F9B7-2AA9-ED85-474B261D1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D835D9EA-6A57-2572-D3C7-8DDC7992C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431" y="1448157"/>
            <a:ext cx="5265052" cy="1980843"/>
          </a:xfrm>
        </p:spPr>
        <p:txBody>
          <a:bodyPr>
            <a:normAutofit/>
          </a:bodyPr>
          <a:lstStyle/>
          <a:p>
            <a:pPr marL="11113" indent="-11113">
              <a:spcBef>
                <a:spcPts val="400"/>
              </a:spcBef>
              <a:buNone/>
            </a:pP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requency Division Multiplexing </a:t>
            </a:r>
            <a:r>
              <a:rPr lang="en-US" altLang="en-US" sz="24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(FDM)</a:t>
            </a:r>
            <a:endParaRPr lang="en-US" altLang="ja-JP" sz="2400" dirty="0">
              <a:solidFill>
                <a:srgbClr val="CC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00"/>
              </a:spcBef>
            </a:pPr>
            <a:r>
              <a:rPr lang="en-US" altLang="en-US" sz="2400" dirty="0">
                <a:ea typeface="ＭＳ Ｐゴシック" panose="020B0600070205080204" pitchFamily="34" charset="-128"/>
              </a:rPr>
              <a:t>optical, electromagnetic frequencies divided into (narrow) frequency bands</a:t>
            </a:r>
          </a:p>
          <a:p>
            <a:endParaRPr lang="en-US" dirty="0"/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096D21F2-0267-26B3-C8BE-E92490E4622D}"/>
              </a:ext>
            </a:extLst>
          </p:cNvPr>
          <p:cNvSpPr txBox="1">
            <a:spLocks/>
          </p:cNvSpPr>
          <p:nvPr/>
        </p:nvSpPr>
        <p:spPr>
          <a:xfrm>
            <a:off x="851118" y="4389639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marR="0" lvl="0" indent="-1111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Division Multiplexing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(TDM)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divided into slots</a:t>
            </a:r>
          </a:p>
        </p:txBody>
      </p: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id="{9E5F322A-6C43-DEAA-5369-781B60CB7BF4}"/>
              </a:ext>
            </a:extLst>
          </p:cNvPr>
          <p:cNvSpPr txBox="1">
            <a:spLocks/>
          </p:cNvSpPr>
          <p:nvPr/>
        </p:nvSpPr>
        <p:spPr>
          <a:xfrm>
            <a:off x="758125" y="3253122"/>
            <a:ext cx="5265052" cy="1039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its own band, can transmit at max rate of that narrow band 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Content Placeholder 2">
            <a:extLst>
              <a:ext uri="{FF2B5EF4-FFF2-40B4-BE49-F238E27FC236}">
                <a16:creationId xmlns:a16="http://schemas.microsoft.com/office/drawing/2014/main" id="{5F2F1424-ABCD-859D-F20B-F572B4F7773B}"/>
              </a:ext>
            </a:extLst>
          </p:cNvPr>
          <p:cNvSpPr txBox="1">
            <a:spLocks/>
          </p:cNvSpPr>
          <p:nvPr/>
        </p:nvSpPr>
        <p:spPr>
          <a:xfrm>
            <a:off x="848536" y="5261674"/>
            <a:ext cx="5276102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call allocated periodic slot(s), can transmit at maximum rate of (wider) frequency band (only)  during its time slot(s)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Slide Number Placeholder 5">
            <a:extLst>
              <a:ext uri="{FF2B5EF4-FFF2-40B4-BE49-F238E27FC236}">
                <a16:creationId xmlns:a16="http://schemas.microsoft.com/office/drawing/2014/main" id="{40547DD2-9435-2B9B-576C-43EE705B2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9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182" grpId="0"/>
      <p:bldP spid="171" grpId="0"/>
      <p:bldP spid="1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CDDC3-BF51-148D-436E-860A808C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9F48-6D8B-6816-749A-7D1E5655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</a:t>
            </a:r>
            <a:endParaRPr lang="en-US" dirty="0"/>
          </a:p>
        </p:txBody>
      </p:sp>
      <p:sp>
        <p:nvSpPr>
          <p:cNvPr id="179" name="Slide Number Placeholder 5">
            <a:extLst>
              <a:ext uri="{FF2B5EF4-FFF2-40B4-BE49-F238E27FC236}">
                <a16:creationId xmlns:a16="http://schemas.microsoft.com/office/drawing/2014/main" id="{D4537BCF-DC38-E8C1-18A2-B6434AA77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6F3905FC-4D9D-9175-247C-14987F2B036B}"/>
              </a:ext>
            </a:extLst>
          </p:cNvPr>
          <p:cNvGrpSpPr>
            <a:grpSpLocks/>
          </p:cNvGrpSpPr>
          <p:nvPr/>
        </p:nvGrpSpPr>
        <p:grpSpPr bwMode="auto">
          <a:xfrm>
            <a:off x="1051511" y="4208301"/>
            <a:ext cx="4038600" cy="2209800"/>
            <a:chOff x="336" y="2496"/>
            <a:chExt cx="2544" cy="1392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B20E220-02F6-F62A-CE4C-5ADF9A24E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784"/>
              <a:ext cx="2544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2000" dirty="0"/>
                <a:t>Bandwidth division into </a:t>
              </a:r>
              <a:r>
                <a:rPr lang="ja-JP" altLang="en-US" sz="2000"/>
                <a:t>“</a:t>
              </a:r>
              <a:r>
                <a:rPr lang="en-US" altLang="ja-JP" sz="2000" dirty="0"/>
                <a:t>pieces</a:t>
              </a:r>
              <a:r>
                <a:rPr lang="ja-JP" altLang="en-US" sz="2000"/>
                <a:t>”</a:t>
              </a:r>
              <a:endParaRPr lang="en-US" altLang="ja-JP" sz="2000" dirty="0"/>
            </a:p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2000" dirty="0"/>
                <a:t>Dedicated allocation</a:t>
              </a:r>
            </a:p>
            <a:p>
              <a:pPr algn="ctr">
                <a:buFont typeface="Wingdings" panose="05000000000000000000" pitchFamily="2" charset="2"/>
                <a:buNone/>
              </a:pPr>
              <a:r>
                <a:rPr lang="en-US" altLang="en-US" sz="2000" dirty="0"/>
                <a:t>Resource reservation</a:t>
              </a: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09B8D272-7474-549C-6ED3-5BC7CC0B6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96"/>
              <a:ext cx="1488" cy="139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BAE21C53-86B2-5CC9-8EF0-7C3A09BA7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40"/>
              <a:ext cx="960" cy="105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7B1FA678-A34E-71D7-E260-0FE3DA6AB976}"/>
              </a:ext>
            </a:extLst>
          </p:cNvPr>
          <p:cNvSpPr txBox="1">
            <a:spLocks noChangeArrowheads="1"/>
          </p:cNvSpPr>
          <p:nvPr/>
        </p:nvSpPr>
        <p:spPr>
          <a:xfrm>
            <a:off x="756236" y="1405642"/>
            <a:ext cx="462915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600" dirty="0">
                <a:solidFill>
                  <a:srgbClr val="FF0000"/>
                </a:solidFill>
              </a:rPr>
              <a:t>each end-end data stream divided into </a:t>
            </a:r>
            <a:r>
              <a:rPr lang="en-US" altLang="en-US" sz="2600" i="1" dirty="0">
                <a:solidFill>
                  <a:srgbClr val="FF0000"/>
                </a:solidFill>
              </a:rPr>
              <a:t>packets</a:t>
            </a:r>
            <a:endParaRPr lang="en-US" altLang="en-US" sz="2600" dirty="0"/>
          </a:p>
          <a:p>
            <a:r>
              <a:rPr lang="en-US" altLang="en-US" sz="2200" dirty="0"/>
              <a:t>user A, B packets </a:t>
            </a:r>
            <a:r>
              <a:rPr lang="en-US" altLang="en-US" sz="2200" i="1" dirty="0"/>
              <a:t>share</a:t>
            </a:r>
            <a:r>
              <a:rPr lang="en-US" altLang="en-US" sz="2200" dirty="0"/>
              <a:t> network resources</a:t>
            </a:r>
            <a:r>
              <a:rPr lang="en-US" altLang="en-US" sz="2000" dirty="0"/>
              <a:t> </a:t>
            </a:r>
          </a:p>
          <a:p>
            <a:r>
              <a:rPr lang="en-US" altLang="en-US" sz="2200" dirty="0"/>
              <a:t>each packet uses full link bandwidth </a:t>
            </a:r>
          </a:p>
          <a:p>
            <a:r>
              <a:rPr lang="en-US" altLang="en-US" sz="2200" dirty="0"/>
              <a:t>resources used </a:t>
            </a:r>
            <a:r>
              <a:rPr lang="en-US" altLang="en-US" sz="2200" i="1" dirty="0"/>
              <a:t>as needed</a:t>
            </a:r>
            <a:r>
              <a:rPr lang="en-US" altLang="en-US" sz="2200" dirty="0"/>
              <a:t> </a:t>
            </a:r>
          </a:p>
          <a:p>
            <a:endParaRPr lang="en-US" altLang="en-US" sz="2200" dirty="0"/>
          </a:p>
          <a:p>
            <a:endParaRPr lang="en-US" altLang="en-US" sz="20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62FADD7-5994-2471-C580-F0E21E260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223" y="1405642"/>
            <a:ext cx="3886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600" dirty="0">
                <a:solidFill>
                  <a:srgbClr val="FF0000"/>
                </a:solidFill>
              </a:rPr>
              <a:t>Resource contention:</a:t>
            </a:r>
            <a:r>
              <a:rPr lang="en-US" altLang="en-US" sz="2000" dirty="0"/>
              <a:t> </a:t>
            </a:r>
          </a:p>
          <a:p>
            <a:r>
              <a:rPr lang="en-US" altLang="en-US" sz="2200" dirty="0">
                <a:solidFill>
                  <a:srgbClr val="FF0000"/>
                </a:solidFill>
              </a:rPr>
              <a:t>Backlog:</a:t>
            </a:r>
            <a:r>
              <a:rPr lang="en-US" altLang="en-US" sz="2200" dirty="0">
                <a:solidFill>
                  <a:srgbClr val="FF3300"/>
                </a:solidFill>
              </a:rPr>
              <a:t> </a:t>
            </a:r>
            <a:r>
              <a:rPr lang="en-US" altLang="en-US" sz="2200" dirty="0"/>
              <a:t>aggregate resource demand can exceed amount available</a:t>
            </a:r>
          </a:p>
          <a:p>
            <a:r>
              <a:rPr lang="en-US" altLang="en-US" sz="2200" dirty="0">
                <a:solidFill>
                  <a:srgbClr val="FF0000"/>
                </a:solidFill>
              </a:rPr>
              <a:t>Congestion:</a:t>
            </a:r>
            <a:r>
              <a:rPr lang="en-US" altLang="en-US" sz="2200" dirty="0"/>
              <a:t> packets queue, wait for link use</a:t>
            </a:r>
          </a:p>
          <a:p>
            <a:r>
              <a:rPr lang="en-US" altLang="en-US" sz="2200" dirty="0">
                <a:solidFill>
                  <a:srgbClr val="FF0000"/>
                </a:solidFill>
              </a:rPr>
              <a:t>Store and forward:</a:t>
            </a:r>
            <a:r>
              <a:rPr lang="en-US" altLang="en-US" sz="2200" dirty="0">
                <a:solidFill>
                  <a:srgbClr val="FF3300"/>
                </a:solidFill>
              </a:rPr>
              <a:t> </a:t>
            </a:r>
            <a:r>
              <a:rPr lang="en-US" altLang="en-US" sz="2200" dirty="0"/>
              <a:t>packets move one hop at a time</a:t>
            </a:r>
          </a:p>
          <a:p>
            <a:pPr lvl="1"/>
            <a:r>
              <a:rPr lang="en-US" altLang="en-US" sz="2000" dirty="0"/>
              <a:t>Node receives complete packet before forwarding</a:t>
            </a:r>
          </a:p>
        </p:txBody>
      </p:sp>
    </p:spTree>
    <p:extLst>
      <p:ext uri="{BB962C8B-B14F-4D97-AF65-F5344CB8AC3E}">
        <p14:creationId xmlns:p14="http://schemas.microsoft.com/office/powerpoint/2010/main" val="549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476E-6290-6C6C-11F3-E92EFEB92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4EEE-C79B-D8C5-E712-D33B8267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</a:t>
            </a:r>
            <a:r>
              <a:rPr lang="zh-CN" altLang="en-US" dirty="0"/>
              <a:t> </a:t>
            </a:r>
            <a:r>
              <a:rPr lang="en-US" altLang="ja-JP" dirty="0"/>
              <a:t>switching</a:t>
            </a:r>
            <a:endParaRPr lang="en-US" dirty="0"/>
          </a:p>
        </p:txBody>
      </p:sp>
      <p:grpSp>
        <p:nvGrpSpPr>
          <p:cNvPr id="275" name="Group 105">
            <a:extLst>
              <a:ext uri="{FF2B5EF4-FFF2-40B4-BE49-F238E27FC236}">
                <a16:creationId xmlns:a16="http://schemas.microsoft.com/office/drawing/2014/main" id="{B0BF8E7C-EE7F-8414-A992-5364887F82A1}"/>
              </a:ext>
            </a:extLst>
          </p:cNvPr>
          <p:cNvGrpSpPr>
            <a:grpSpLocks/>
          </p:cNvGrpSpPr>
          <p:nvPr/>
        </p:nvGrpSpPr>
        <p:grpSpPr bwMode="auto">
          <a:xfrm>
            <a:off x="8363490" y="2493225"/>
            <a:ext cx="779462" cy="679450"/>
            <a:chOff x="-44" y="1473"/>
            <a:chExt cx="981" cy="1105"/>
          </a:xfrm>
        </p:grpSpPr>
        <p:pic>
          <p:nvPicPr>
            <p:cNvPr id="276" name="Picture 106" descr="desktop_computer_stylized_medium">
              <a:extLst>
                <a:ext uri="{FF2B5EF4-FFF2-40B4-BE49-F238E27FC236}">
                  <a16:creationId xmlns:a16="http://schemas.microsoft.com/office/drawing/2014/main" id="{34E302DB-0FA1-AB0B-1C19-9E91E465F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" name="Freeform 107">
              <a:extLst>
                <a:ext uri="{FF2B5EF4-FFF2-40B4-BE49-F238E27FC236}">
                  <a16:creationId xmlns:a16="http://schemas.microsoft.com/office/drawing/2014/main" id="{3C2BCC15-BD97-D19F-25E6-DAC6F8C9F0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79" name="Line 276">
            <a:extLst>
              <a:ext uri="{FF2B5EF4-FFF2-40B4-BE49-F238E27FC236}">
                <a16:creationId xmlns:a16="http://schemas.microsoft.com/office/drawing/2014/main" id="{90E152BA-3191-360E-967D-DAFAB63A3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9906" y="2105025"/>
            <a:ext cx="984459" cy="431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0" name="Line 277">
            <a:extLst>
              <a:ext uri="{FF2B5EF4-FFF2-40B4-BE49-F238E27FC236}">
                <a16:creationId xmlns:a16="http://schemas.microsoft.com/office/drawing/2014/main" id="{48317254-D817-88D5-C2EE-09DB694CAE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4289" y="2663926"/>
            <a:ext cx="722173" cy="4769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1" name="Line 278">
            <a:extLst>
              <a:ext uri="{FF2B5EF4-FFF2-40B4-BE49-F238E27FC236}">
                <a16:creationId xmlns:a16="http://schemas.microsoft.com/office/drawing/2014/main" id="{89CADFB1-EEC6-861C-7F04-F00D164F2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1327" y="2577363"/>
            <a:ext cx="2287168" cy="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2" name="Line 279">
            <a:extLst>
              <a:ext uri="{FF2B5EF4-FFF2-40B4-BE49-F238E27FC236}">
                <a16:creationId xmlns:a16="http://schemas.microsoft.com/office/drawing/2014/main" id="{9F444F76-AE70-F367-1F26-42208A8AF82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2702" y="2759925"/>
            <a:ext cx="952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3" name="Line 280">
            <a:extLst>
              <a:ext uri="{FF2B5EF4-FFF2-40B4-BE49-F238E27FC236}">
                <a16:creationId xmlns:a16="http://schemas.microsoft.com/office/drawing/2014/main" id="{0488A624-0D60-3AD4-2FD8-1DFAF77457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2077" y="2209063"/>
            <a:ext cx="604838" cy="3079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4" name="Rectangle 287">
            <a:extLst>
              <a:ext uri="{FF2B5EF4-FFF2-40B4-BE49-F238E27FC236}">
                <a16:creationId xmlns:a16="http://schemas.microsoft.com/office/drawing/2014/main" id="{FAC975A3-2532-B275-A316-27FE793C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765" y="236463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5" name="Rectangle 288">
            <a:extLst>
              <a:ext uri="{FF2B5EF4-FFF2-40B4-BE49-F238E27FC236}">
                <a16:creationId xmlns:a16="http://schemas.microsoft.com/office/drawing/2014/main" id="{805AA364-9BCB-19C8-F4EF-DFF7120EE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690" y="236463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6" name="Rectangle 289">
            <a:extLst>
              <a:ext uri="{FF2B5EF4-FFF2-40B4-BE49-F238E27FC236}">
                <a16:creationId xmlns:a16="http://schemas.microsoft.com/office/drawing/2014/main" id="{4FBE48FA-5DBF-859F-635A-A7D6194A2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615" y="236463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7" name="Rectangle 290">
            <a:extLst>
              <a:ext uri="{FF2B5EF4-FFF2-40B4-BE49-F238E27FC236}">
                <a16:creationId xmlns:a16="http://schemas.microsoft.com/office/drawing/2014/main" id="{C2436124-B889-DBA3-12AB-30C8B0FD1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540" y="2364638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8" name="Rectangle 291">
            <a:extLst>
              <a:ext uri="{FF2B5EF4-FFF2-40B4-BE49-F238E27FC236}">
                <a16:creationId xmlns:a16="http://schemas.microsoft.com/office/drawing/2014/main" id="{8E1C70AA-F659-B018-A4F2-F5FD054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465" y="236463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89" name="Rectangle 292">
            <a:extLst>
              <a:ext uri="{FF2B5EF4-FFF2-40B4-BE49-F238E27FC236}">
                <a16:creationId xmlns:a16="http://schemas.microsoft.com/office/drawing/2014/main" id="{D56C7EB4-FC44-B567-1DF4-E30609E35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940" y="2364638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0" name="Rectangle 293">
            <a:extLst>
              <a:ext uri="{FF2B5EF4-FFF2-40B4-BE49-F238E27FC236}">
                <a16:creationId xmlns:a16="http://schemas.microsoft.com/office/drawing/2014/main" id="{B3C254A3-E1AA-1988-19E5-DBEC1198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265" y="2359875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7" name="Rectangle 299">
            <a:extLst>
              <a:ext uri="{FF2B5EF4-FFF2-40B4-BE49-F238E27FC236}">
                <a16:creationId xmlns:a16="http://schemas.microsoft.com/office/drawing/2014/main" id="{E98C4E91-940D-858A-071F-11B9C310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9879" y="2821811"/>
            <a:ext cx="147637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0" name="Line 302">
            <a:extLst>
              <a:ext uri="{FF2B5EF4-FFF2-40B4-BE49-F238E27FC236}">
                <a16:creationId xmlns:a16="http://schemas.microsoft.com/office/drawing/2014/main" id="{472CF46A-1CF0-D560-4C43-39B2BBF9E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0765" y="2255100"/>
            <a:ext cx="10620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1" name="Text Box 303">
            <a:extLst>
              <a:ext uri="{FF2B5EF4-FFF2-40B4-BE49-F238E27FC236}">
                <a16:creationId xmlns:a16="http://schemas.microsoft.com/office/drawing/2014/main" id="{58109790-512A-831C-9CE3-47BA59CCE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694" y="1837535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A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2" name="Text Box 304">
            <a:extLst>
              <a:ext uri="{FF2B5EF4-FFF2-40B4-BE49-F238E27FC236}">
                <a16:creationId xmlns:a16="http://schemas.microsoft.com/office/drawing/2014/main" id="{52C2C431-DD55-58E4-ED0E-4C5A8A283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922" y="2786757"/>
            <a:ext cx="324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305">
            <a:extLst>
              <a:ext uri="{FF2B5EF4-FFF2-40B4-BE49-F238E27FC236}">
                <a16:creationId xmlns:a16="http://schemas.microsoft.com/office/drawing/2014/main" id="{342328D5-5F74-2056-4D96-906C19A1C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580" y="1771147"/>
            <a:ext cx="320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C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4" name="Text Box 308">
            <a:extLst>
              <a:ext uri="{FF2B5EF4-FFF2-40B4-BE49-F238E27FC236}">
                <a16:creationId xmlns:a16="http://schemas.microsoft.com/office/drawing/2014/main" id="{5C41F2F1-6D20-F267-8281-7FD731A1B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815" y="1637717"/>
            <a:ext cx="1564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100 Mb/s</a:t>
            </a:r>
          </a:p>
        </p:txBody>
      </p:sp>
      <p:sp>
        <p:nvSpPr>
          <p:cNvPr id="305" name="Text Box 309">
            <a:extLst>
              <a:ext uri="{FF2B5EF4-FFF2-40B4-BE49-F238E27FC236}">
                <a16:creationId xmlns:a16="http://schemas.microsoft.com/office/drawing/2014/main" id="{B1290A2F-8AAC-0E0B-F0B1-4C6EB7BC4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5002" y="2674925"/>
            <a:ext cx="1499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= 1.5 Mb/s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6" name="Text Box 310">
            <a:extLst>
              <a:ext uri="{FF2B5EF4-FFF2-40B4-BE49-F238E27FC236}">
                <a16:creationId xmlns:a16="http://schemas.microsoft.com/office/drawing/2014/main" id="{97D40E80-EC18-8DAB-5A1E-150ADE099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6302" y="3172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7" name="Line 281">
            <a:extLst>
              <a:ext uri="{FF2B5EF4-FFF2-40B4-BE49-F238E27FC236}">
                <a16:creationId xmlns:a16="http://schemas.microsoft.com/office/drawing/2014/main" id="{51F204E5-A7AB-3423-C4C7-486EF7470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61890" y="3325075"/>
            <a:ext cx="984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8" name="Line 283">
            <a:extLst>
              <a:ext uri="{FF2B5EF4-FFF2-40B4-BE49-F238E27FC236}">
                <a16:creationId xmlns:a16="http://schemas.microsoft.com/office/drawing/2014/main" id="{F96018FB-6EEA-09E7-BAEE-EA7D5FA56B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1489" y="3028214"/>
            <a:ext cx="950175" cy="16837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9" name="Text Box 306">
            <a:extLst>
              <a:ext uri="{FF2B5EF4-FFF2-40B4-BE49-F238E27FC236}">
                <a16:creationId xmlns:a16="http://schemas.microsoft.com/office/drawing/2014/main" id="{9C11E079-A588-8F4A-58C7-988E93DB2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6966" y="2542187"/>
            <a:ext cx="404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0" name="Text Box 307">
            <a:extLst>
              <a:ext uri="{FF2B5EF4-FFF2-40B4-BE49-F238E27FC236}">
                <a16:creationId xmlns:a16="http://schemas.microsoft.com/office/drawing/2014/main" id="{6ED2BD12-4CA5-B385-A8A3-89F2422BB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3131" y="2924965"/>
            <a:ext cx="309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A8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A8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1" name="Text Box 330">
            <a:extLst>
              <a:ext uri="{FF2B5EF4-FFF2-40B4-BE49-F238E27FC236}">
                <a16:creationId xmlns:a16="http://schemas.microsoft.com/office/drawing/2014/main" id="{C15C8606-136A-A472-2C72-86524C685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81" y="3322208"/>
            <a:ext cx="2686586" cy="80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queue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 of packets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rPr>
              <a:t>waiting for transmission over output link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pic>
        <p:nvPicPr>
          <p:cNvPr id="314" name="Picture 97" descr="desktop_computer_stylized_medium">
            <a:extLst>
              <a:ext uri="{FF2B5EF4-FFF2-40B4-BE49-F238E27FC236}">
                <a16:creationId xmlns:a16="http://schemas.microsoft.com/office/drawing/2014/main" id="{9670DEE2-0795-AAF7-9050-5A352017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93502" y="1829650"/>
            <a:ext cx="77946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Freeform 98">
            <a:extLst>
              <a:ext uri="{FF2B5EF4-FFF2-40B4-BE49-F238E27FC236}">
                <a16:creationId xmlns:a16="http://schemas.microsoft.com/office/drawing/2014/main" id="{2095D328-A514-3D31-2CDA-73B53C975B68}"/>
              </a:ext>
            </a:extLst>
          </p:cNvPr>
          <p:cNvSpPr>
            <a:spLocks/>
          </p:cNvSpPr>
          <p:nvPr/>
        </p:nvSpPr>
        <p:spPr bwMode="auto">
          <a:xfrm flipH="1">
            <a:off x="2725628" y="1894828"/>
            <a:ext cx="379005" cy="311133"/>
          </a:xfrm>
          <a:custGeom>
            <a:avLst/>
            <a:gdLst>
              <a:gd name="T0" fmla="*/ 0 w 356"/>
              <a:gd name="T1" fmla="*/ 0 h 368"/>
              <a:gd name="T2" fmla="*/ 32377 w 356"/>
              <a:gd name="T3" fmla="*/ 2307 h 368"/>
              <a:gd name="T4" fmla="*/ 38409 w 356"/>
              <a:gd name="T5" fmla="*/ 48069 h 368"/>
              <a:gd name="T6" fmla="*/ 8465 w 356"/>
              <a:gd name="T7" fmla="*/ 60116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316" name="Group 99">
            <a:extLst>
              <a:ext uri="{FF2B5EF4-FFF2-40B4-BE49-F238E27FC236}">
                <a16:creationId xmlns:a16="http://schemas.microsoft.com/office/drawing/2014/main" id="{F0C1B537-FFA1-25FD-B3D8-30EC220E49F7}"/>
              </a:ext>
            </a:extLst>
          </p:cNvPr>
          <p:cNvGrpSpPr>
            <a:grpSpLocks/>
          </p:cNvGrpSpPr>
          <p:nvPr/>
        </p:nvGrpSpPr>
        <p:grpSpPr bwMode="auto">
          <a:xfrm>
            <a:off x="2685002" y="2804375"/>
            <a:ext cx="779463" cy="679450"/>
            <a:chOff x="-44" y="1473"/>
            <a:chExt cx="981" cy="1105"/>
          </a:xfrm>
        </p:grpSpPr>
        <p:pic>
          <p:nvPicPr>
            <p:cNvPr id="317" name="Picture 100" descr="desktop_computer_stylized_medium">
              <a:extLst>
                <a:ext uri="{FF2B5EF4-FFF2-40B4-BE49-F238E27FC236}">
                  <a16:creationId xmlns:a16="http://schemas.microsoft.com/office/drawing/2014/main" id="{4A8F76D5-35D5-E2B0-A890-A062DA503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101">
              <a:extLst>
                <a:ext uri="{FF2B5EF4-FFF2-40B4-BE49-F238E27FC236}">
                  <a16:creationId xmlns:a16="http://schemas.microsoft.com/office/drawing/2014/main" id="{9D6B8E50-9F64-53B4-8FAB-AF1A61479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19" name="Group 102">
            <a:extLst>
              <a:ext uri="{FF2B5EF4-FFF2-40B4-BE49-F238E27FC236}">
                <a16:creationId xmlns:a16="http://schemas.microsoft.com/office/drawing/2014/main" id="{FF32C152-046C-E4CB-0E16-55E245666448}"/>
              </a:ext>
            </a:extLst>
          </p:cNvPr>
          <p:cNvGrpSpPr>
            <a:grpSpLocks/>
          </p:cNvGrpSpPr>
          <p:nvPr/>
        </p:nvGrpSpPr>
        <p:grpSpPr bwMode="auto">
          <a:xfrm>
            <a:off x="9081040" y="2864700"/>
            <a:ext cx="779462" cy="679450"/>
            <a:chOff x="-44" y="1473"/>
            <a:chExt cx="981" cy="1105"/>
          </a:xfrm>
        </p:grpSpPr>
        <p:pic>
          <p:nvPicPr>
            <p:cNvPr id="320" name="Picture 103" descr="desktop_computer_stylized_medium">
              <a:extLst>
                <a:ext uri="{FF2B5EF4-FFF2-40B4-BE49-F238E27FC236}">
                  <a16:creationId xmlns:a16="http://schemas.microsoft.com/office/drawing/2014/main" id="{D781F23C-4099-CAA8-A337-5D9EF06CC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1" name="Freeform 104">
              <a:extLst>
                <a:ext uri="{FF2B5EF4-FFF2-40B4-BE49-F238E27FC236}">
                  <a16:creationId xmlns:a16="http://schemas.microsoft.com/office/drawing/2014/main" id="{497BFBD0-2821-A94E-7F07-F6D13B2D7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22" name="Group 108">
            <a:extLst>
              <a:ext uri="{FF2B5EF4-FFF2-40B4-BE49-F238E27FC236}">
                <a16:creationId xmlns:a16="http://schemas.microsoft.com/office/drawing/2014/main" id="{4F63EDEB-7CCD-5AC3-C24D-47635E2BF481}"/>
              </a:ext>
            </a:extLst>
          </p:cNvPr>
          <p:cNvGrpSpPr>
            <a:grpSpLocks/>
          </p:cNvGrpSpPr>
          <p:nvPr/>
        </p:nvGrpSpPr>
        <p:grpSpPr bwMode="auto">
          <a:xfrm>
            <a:off x="8446040" y="1672488"/>
            <a:ext cx="779462" cy="679450"/>
            <a:chOff x="-44" y="1473"/>
            <a:chExt cx="981" cy="1105"/>
          </a:xfrm>
        </p:grpSpPr>
        <p:pic>
          <p:nvPicPr>
            <p:cNvPr id="323" name="Picture 109" descr="desktop_computer_stylized_medium">
              <a:extLst>
                <a:ext uri="{FF2B5EF4-FFF2-40B4-BE49-F238E27FC236}">
                  <a16:creationId xmlns:a16="http://schemas.microsoft.com/office/drawing/2014/main" id="{5E4C14A6-CA8B-9992-6D72-6E0FEBD7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4" name="Freeform 110">
              <a:extLst>
                <a:ext uri="{FF2B5EF4-FFF2-40B4-BE49-F238E27FC236}">
                  <a16:creationId xmlns:a16="http://schemas.microsoft.com/office/drawing/2014/main" id="{1105156C-64BA-EEAB-A48C-83E771DEE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1CF29900-D844-6B90-F645-963A5309FCA5}"/>
              </a:ext>
            </a:extLst>
          </p:cNvPr>
          <p:cNvGrpSpPr/>
          <p:nvPr/>
        </p:nvGrpSpPr>
        <p:grpSpPr>
          <a:xfrm>
            <a:off x="7122533" y="2337185"/>
            <a:ext cx="1146494" cy="498545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464319DE-425E-F78B-03D2-29B56F61A98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32CFF3C5-11BC-AB3D-08A8-2417E33557E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627FB033-38D4-7903-D463-9D28972E591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6DD6D1AF-31E5-D66D-83E8-DE0CEF0450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EB15C1A2-49C0-C171-6A01-2DA4EB03A3D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63B4BDBF-190C-CBDC-3B1D-9E0164D9FBE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59DF8911-C69D-1B1E-C6AE-5E99DCAA6A6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FE37873-9535-C698-C31D-68CCB6417072}"/>
              </a:ext>
            </a:extLst>
          </p:cNvPr>
          <p:cNvGrpSpPr/>
          <p:nvPr/>
        </p:nvGrpSpPr>
        <p:grpSpPr>
          <a:xfrm>
            <a:off x="7148462" y="3025119"/>
            <a:ext cx="1146494" cy="498545"/>
            <a:chOff x="7493876" y="2774731"/>
            <a:chExt cx="1481958" cy="894622"/>
          </a:xfrm>
        </p:grpSpPr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2A2881CF-248A-1C30-DB56-4FE64E8AB4B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1B09D8C7-6431-F469-5B78-1564DCDA53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5AB5BE33-2B54-2028-1A5D-EE4315AA4A6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75" name="Freeform 374">
                <a:extLst>
                  <a:ext uri="{FF2B5EF4-FFF2-40B4-BE49-F238E27FC236}">
                    <a16:creationId xmlns:a16="http://schemas.microsoft.com/office/drawing/2014/main" id="{D1C0CA4F-8A5C-5A59-8739-DCD4B96D2F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1E2E870B-A6ED-20AB-0A70-8A0CED577F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EBE6E6FA-C932-85E6-AE27-5CE4E8DB14A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A95C1034-F849-EF1D-5FAB-8CB66BDB493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965D7CC-2AE5-88E3-EC4B-3961AAE84649}"/>
              </a:ext>
            </a:extLst>
          </p:cNvPr>
          <p:cNvGrpSpPr/>
          <p:nvPr/>
        </p:nvGrpSpPr>
        <p:grpSpPr>
          <a:xfrm>
            <a:off x="3930373" y="2315608"/>
            <a:ext cx="1146494" cy="498545"/>
            <a:chOff x="7493876" y="2774731"/>
            <a:chExt cx="1481958" cy="894622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D30D6409-A5C2-EA0F-FD2B-2D8C11CF9B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69B61A02-CEEE-1862-F18C-203BCF24B3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4E2362AD-8F60-6A41-A2A2-7CE15079A5B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35A2F0DA-E334-6835-96BB-F458DD186C9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 383">
                <a:extLst>
                  <a:ext uri="{FF2B5EF4-FFF2-40B4-BE49-F238E27FC236}">
                    <a16:creationId xmlns:a16="http://schemas.microsoft.com/office/drawing/2014/main" id="{883AC75D-2A9B-1A76-680C-795CAEAE392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4">
                <a:extLst>
                  <a:ext uri="{FF2B5EF4-FFF2-40B4-BE49-F238E27FC236}">
                    <a16:creationId xmlns:a16="http://schemas.microsoft.com/office/drawing/2014/main" id="{89594610-EF38-3006-888C-7D5D7C93148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85">
                <a:extLst>
                  <a:ext uri="{FF2B5EF4-FFF2-40B4-BE49-F238E27FC236}">
                    <a16:creationId xmlns:a16="http://schemas.microsoft.com/office/drawing/2014/main" id="{8A0A6A3F-8B61-079F-7CCB-2270A1774F5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8" name="Line 230">
            <a:extLst>
              <a:ext uri="{FF2B5EF4-FFF2-40B4-BE49-F238E27FC236}">
                <a16:creationId xmlns:a16="http://schemas.microsoft.com/office/drawing/2014/main" id="{4A853CC8-953D-276E-F07F-D08BF256F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6252" y="248211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91" name="Group 311">
            <a:extLst>
              <a:ext uri="{FF2B5EF4-FFF2-40B4-BE49-F238E27FC236}">
                <a16:creationId xmlns:a16="http://schemas.microsoft.com/office/drawing/2014/main" id="{46153A06-FD14-8867-1990-27DE5395F2A1}"/>
              </a:ext>
            </a:extLst>
          </p:cNvPr>
          <p:cNvGrpSpPr>
            <a:grpSpLocks/>
          </p:cNvGrpSpPr>
          <p:nvPr/>
        </p:nvGrpSpPr>
        <p:grpSpPr bwMode="auto">
          <a:xfrm>
            <a:off x="4385215" y="2440838"/>
            <a:ext cx="633412" cy="200025"/>
            <a:chOff x="1800" y="1425"/>
            <a:chExt cx="399" cy="126"/>
          </a:xfrm>
        </p:grpSpPr>
        <p:sp>
          <p:nvSpPr>
            <p:cNvPr id="292" name="Rectangle 294">
              <a:extLst>
                <a:ext uri="{FF2B5EF4-FFF2-40B4-BE49-F238E27FC236}">
                  <a16:creationId xmlns:a16="http://schemas.microsoft.com/office/drawing/2014/main" id="{CEED5501-E00F-C042-E755-268FF75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3" name="Rectangle 295">
              <a:extLst>
                <a:ext uri="{FF2B5EF4-FFF2-40B4-BE49-F238E27FC236}">
                  <a16:creationId xmlns:a16="http://schemas.microsoft.com/office/drawing/2014/main" id="{D603E6F1-4CC8-C017-DEA2-ED23EDD15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4" name="Rectangle 296">
              <a:extLst>
                <a:ext uri="{FF2B5EF4-FFF2-40B4-BE49-F238E27FC236}">
                  <a16:creationId xmlns:a16="http://schemas.microsoft.com/office/drawing/2014/main" id="{C15E2064-3C81-D03F-D92D-DBED64871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95" name="Rectangle 297">
              <a:extLst>
                <a:ext uri="{FF2B5EF4-FFF2-40B4-BE49-F238E27FC236}">
                  <a16:creationId xmlns:a16="http://schemas.microsoft.com/office/drawing/2014/main" id="{EE9D060D-62F7-F20E-8D8A-F28968B25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</a:endParaRPr>
            </a:p>
          </p:txBody>
        </p:sp>
      </p:grpSp>
      <p:sp>
        <p:nvSpPr>
          <p:cNvPr id="296" name="Rectangle 298">
            <a:extLst>
              <a:ext uri="{FF2B5EF4-FFF2-40B4-BE49-F238E27FC236}">
                <a16:creationId xmlns:a16="http://schemas.microsoft.com/office/drawing/2014/main" id="{E3A158E2-3CE9-FDD0-C5FF-4F978E502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316" y="2263151"/>
            <a:ext cx="147637" cy="20002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8" name="Line 300">
            <a:extLst>
              <a:ext uri="{FF2B5EF4-FFF2-40B4-BE49-F238E27FC236}">
                <a16:creationId xmlns:a16="http://schemas.microsoft.com/office/drawing/2014/main" id="{D1567F47-DC51-D1BE-B75A-144EB048C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0142" y="2425019"/>
            <a:ext cx="227109" cy="1141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99" name="Line 301">
            <a:extLst>
              <a:ext uri="{FF2B5EF4-FFF2-40B4-BE49-F238E27FC236}">
                <a16:creationId xmlns:a16="http://schemas.microsoft.com/office/drawing/2014/main" id="{C4B8D9E0-221F-C9AC-A72F-3AB96D449A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3363" y="2778545"/>
            <a:ext cx="248236" cy="15573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12" name="Line 332">
            <a:extLst>
              <a:ext uri="{FF2B5EF4-FFF2-40B4-BE49-F238E27FC236}">
                <a16:creationId xmlns:a16="http://schemas.microsoft.com/office/drawing/2014/main" id="{C27CE4A3-E811-23EE-2EC4-B55277173A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9544" y="2693248"/>
            <a:ext cx="17133" cy="64195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8" name="Line 332">
            <a:extLst>
              <a:ext uri="{FF2B5EF4-FFF2-40B4-BE49-F238E27FC236}">
                <a16:creationId xmlns:a16="http://schemas.microsoft.com/office/drawing/2014/main" id="{9026CF85-B73E-FD7B-80F5-3AE3D67AC6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4365" y="1957186"/>
            <a:ext cx="0" cy="2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89" name="Line 332">
            <a:extLst>
              <a:ext uri="{FF2B5EF4-FFF2-40B4-BE49-F238E27FC236}">
                <a16:creationId xmlns:a16="http://schemas.microsoft.com/office/drawing/2014/main" id="{46AEB7BE-B4BB-F987-72D5-3463137D9BA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77402" y="2638345"/>
            <a:ext cx="0" cy="12031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0751430A-0281-5DFD-6E1B-EFCF40D73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FB2EA27-171D-708D-1A48-379BF349B3E0}"/>
              </a:ext>
            </a:extLst>
          </p:cNvPr>
          <p:cNvSpPr txBox="1">
            <a:spLocks noChangeArrowheads="1"/>
          </p:cNvSpPr>
          <p:nvPr/>
        </p:nvSpPr>
        <p:spPr>
          <a:xfrm>
            <a:off x="1227741" y="4757757"/>
            <a:ext cx="9568603" cy="975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200" dirty="0"/>
              <a:t>Sequence of A &amp; B packets does not have fixed pattern, bandwidth shared on demand </a:t>
            </a:r>
            <a:r>
              <a:rPr lang="en-US" altLang="en-US" sz="2200" dirty="0">
                <a:sym typeface="Monotype Sorts" charset="2"/>
              </a:rPr>
              <a:t> </a:t>
            </a:r>
            <a:r>
              <a:rPr lang="en-US" altLang="en-US" sz="2200" b="1" i="1" dirty="0">
                <a:solidFill>
                  <a:srgbClr val="FF0000"/>
                </a:solidFill>
                <a:sym typeface="Monotype Sorts" charset="2"/>
              </a:rPr>
              <a:t>statistical multiplexing</a:t>
            </a:r>
            <a:r>
              <a:rPr lang="en-US" altLang="en-US" sz="2200" dirty="0">
                <a:sym typeface="Monotype Sorts" charset="2"/>
              </a:rPr>
              <a:t>.</a:t>
            </a:r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2947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67" y="336191"/>
            <a:ext cx="10515600" cy="894622"/>
          </a:xfrm>
        </p:spPr>
        <p:txBody>
          <a:bodyPr/>
          <a:lstStyle/>
          <a:p>
            <a:r>
              <a:rPr lang="en-US" altLang="ja-JP" dirty="0"/>
              <a:t>Packet</a:t>
            </a:r>
            <a:r>
              <a:rPr lang="zh-CN" altLang="en-US"/>
              <a:t> </a:t>
            </a:r>
            <a:r>
              <a:rPr lang="en-US" altLang="ja-JP"/>
              <a:t>switching</a:t>
            </a:r>
            <a:r>
              <a:rPr lang="en-US" altLang="ja-JP" dirty="0"/>
              <a:t>: store-and-forward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246" y="3960083"/>
            <a:ext cx="7063421" cy="2640414"/>
          </a:xfrm>
        </p:spPr>
        <p:txBody>
          <a:bodyPr>
            <a:noAutofit/>
          </a:bodyPr>
          <a:lstStyle/>
          <a:p>
            <a:pPr marL="287338" indent="-287338"/>
            <a:r>
              <a:rPr lang="en-US" altLang="en-US" sz="26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packet transmission delay: </a:t>
            </a:r>
            <a:r>
              <a:rPr lang="en-US" altLang="en-US" sz="2600" dirty="0">
                <a:ea typeface="ＭＳ Ｐゴシック" panose="020B0600070205080204" pitchFamily="34" charset="-128"/>
              </a:rPr>
              <a:t>takes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/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seconds to transmit (push out)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L</a:t>
            </a:r>
            <a:r>
              <a:rPr lang="en-US" altLang="en-US" sz="2600" dirty="0">
                <a:ea typeface="ＭＳ Ｐゴシック" panose="020B0600070205080204" pitchFamily="34" charset="-128"/>
              </a:rPr>
              <a:t>-bit packet into link at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R</a:t>
            </a:r>
            <a:r>
              <a:rPr lang="en-US" altLang="en-US" sz="2600" dirty="0">
                <a:ea typeface="ＭＳ Ｐゴシック" panose="020B0600070205080204" pitchFamily="34" charset="-128"/>
              </a:rPr>
              <a:t> bps</a:t>
            </a:r>
          </a:p>
          <a:p>
            <a:pPr marL="287338" indent="-287338"/>
            <a:r>
              <a:rPr lang="en-US" altLang="en-US" sz="26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store and forward:</a:t>
            </a:r>
            <a:r>
              <a:rPr lang="en-US" altLang="en-US" sz="2600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600" i="1" dirty="0">
                <a:ea typeface="ＭＳ Ｐゴシック" panose="020B0600070205080204" pitchFamily="34" charset="-128"/>
              </a:rPr>
              <a:t>entire</a:t>
            </a:r>
            <a:r>
              <a:rPr lang="en-US" altLang="en-US" sz="2600" dirty="0">
                <a:ea typeface="ＭＳ Ｐゴシック" panose="020B0600070205080204" pitchFamily="34" charset="-128"/>
              </a:rPr>
              <a:t> packet must  arrive at router before it can be transmitted on next link</a:t>
            </a:r>
          </a:p>
          <a:p>
            <a:pPr marL="287338" indent="-287338"/>
            <a:r>
              <a:rPr lang="en-US" altLang="zh-CN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Q:</a:t>
            </a:r>
            <a:r>
              <a:rPr lang="zh-CN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Why</a:t>
            </a:r>
            <a:r>
              <a:rPr lang="zh-CN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we</a:t>
            </a:r>
            <a:r>
              <a:rPr lang="zh-CN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use</a:t>
            </a:r>
            <a:r>
              <a:rPr lang="zh-CN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CN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stop-and-forward?</a:t>
            </a:r>
            <a:endParaRPr lang="en-US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marL="287338" indent="-287338">
              <a:spcBef>
                <a:spcPts val="40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174625" indent="0">
              <a:spcBef>
                <a:spcPts val="400"/>
              </a:spcBef>
              <a:buSzPct val="75000"/>
              <a:buNone/>
            </a:pPr>
            <a:endParaRPr lang="en-US" altLang="en-US" dirty="0"/>
          </a:p>
          <a:p>
            <a:pPr>
              <a:spcBef>
                <a:spcPts val="400"/>
              </a:spcBef>
            </a:pPr>
            <a:endParaRPr lang="en-US" dirty="0"/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1B79CF7E-9448-5544-BA0A-8BCEB44B02B9}"/>
              </a:ext>
            </a:extLst>
          </p:cNvPr>
          <p:cNvSpPr txBox="1"/>
          <p:nvPr/>
        </p:nvSpPr>
        <p:spPr>
          <a:xfrm>
            <a:off x="2329483" y="2650664"/>
            <a:ext cx="8819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</a:p>
        </p:txBody>
      </p:sp>
      <p:grpSp>
        <p:nvGrpSpPr>
          <p:cNvPr id="445" name="Group 41">
            <a:extLst>
              <a:ext uri="{FF2B5EF4-FFF2-40B4-BE49-F238E27FC236}">
                <a16:creationId xmlns:a16="http://schemas.microsoft.com/office/drawing/2014/main" id="{D75B9901-C554-3A40-8E3F-BFD972AB9094}"/>
              </a:ext>
            </a:extLst>
          </p:cNvPr>
          <p:cNvGrpSpPr>
            <a:grpSpLocks/>
          </p:cNvGrpSpPr>
          <p:nvPr/>
        </p:nvGrpSpPr>
        <p:grpSpPr bwMode="auto">
          <a:xfrm>
            <a:off x="3152334" y="2709744"/>
            <a:ext cx="1074738" cy="450508"/>
            <a:chOff x="1816230" y="6118900"/>
            <a:chExt cx="1843339" cy="739100"/>
          </a:xfrm>
        </p:grpSpPr>
        <p:pic>
          <p:nvPicPr>
            <p:cNvPr id="446" name="Picture 8">
              <a:extLst>
                <a:ext uri="{FF2B5EF4-FFF2-40B4-BE49-F238E27FC236}">
                  <a16:creationId xmlns:a16="http://schemas.microsoft.com/office/drawing/2014/main" id="{075B6782-DAD3-5940-9C66-4FAAECFA1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02711796-4BEC-494E-B327-181C4E9262BA}"/>
                </a:ext>
              </a:extLst>
            </p:cNvPr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71" name="Straight Connector 42">
            <a:extLst>
              <a:ext uri="{FF2B5EF4-FFF2-40B4-BE49-F238E27FC236}">
                <a16:creationId xmlns:a16="http://schemas.microsoft.com/office/drawing/2014/main" id="{6D359C0C-C85E-774D-B144-5FE0932788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5946" y="2845927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2" name="Group 43">
            <a:extLst>
              <a:ext uri="{FF2B5EF4-FFF2-40B4-BE49-F238E27FC236}">
                <a16:creationId xmlns:a16="http://schemas.microsoft.com/office/drawing/2014/main" id="{4A6CEE30-BDD0-7946-9B0F-803AE1C976BE}"/>
              </a:ext>
            </a:extLst>
          </p:cNvPr>
          <p:cNvGrpSpPr>
            <a:grpSpLocks/>
          </p:cNvGrpSpPr>
          <p:nvPr/>
        </p:nvGrpSpPr>
        <p:grpSpPr bwMode="auto">
          <a:xfrm>
            <a:off x="5462146" y="2658602"/>
            <a:ext cx="1058862" cy="384175"/>
            <a:chOff x="5142253" y="5649029"/>
            <a:chExt cx="1304545" cy="695633"/>
          </a:xfrm>
        </p:grpSpPr>
        <p:grpSp>
          <p:nvGrpSpPr>
            <p:cNvPr id="575" name="Group 92">
              <a:extLst>
                <a:ext uri="{FF2B5EF4-FFF2-40B4-BE49-F238E27FC236}">
                  <a16:creationId xmlns:a16="http://schemas.microsoft.com/office/drawing/2014/main" id="{56AFEAE4-C1CE-3F40-AC66-240FF7FDB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610" name="Picture 95">
                <a:extLst>
                  <a:ext uri="{FF2B5EF4-FFF2-40B4-BE49-F238E27FC236}">
                    <a16:creationId xmlns:a16="http://schemas.microsoft.com/office/drawing/2014/main" id="{CEDF4319-A88D-A940-804B-AC346DEE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2" name="Rectangle 96">
                <a:extLst>
                  <a:ext uri="{FF2B5EF4-FFF2-40B4-BE49-F238E27FC236}">
                    <a16:creationId xmlns:a16="http://schemas.microsoft.com/office/drawing/2014/main" id="{17D711C1-F78A-184C-A078-3172E5CB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3" name="Rectangle 97">
                <a:extLst>
                  <a:ext uri="{FF2B5EF4-FFF2-40B4-BE49-F238E27FC236}">
                    <a16:creationId xmlns:a16="http://schemas.microsoft.com/office/drawing/2014/main" id="{1402FE3D-A97D-524F-8333-BD24578CB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14" name="Oval 98">
                <a:extLst>
                  <a:ext uri="{FF2B5EF4-FFF2-40B4-BE49-F238E27FC236}">
                    <a16:creationId xmlns:a16="http://schemas.microsoft.com/office/drawing/2014/main" id="{2F4C992E-03ED-7948-B43B-45D80D717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6" name="Rectangle 93">
              <a:extLst>
                <a:ext uri="{FF2B5EF4-FFF2-40B4-BE49-F238E27FC236}">
                  <a16:creationId xmlns:a16="http://schemas.microsoft.com/office/drawing/2014/main" id="{3B805206-0A18-7443-AE9C-D5984F31A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Rectangle 94">
              <a:extLst>
                <a:ext uri="{FF2B5EF4-FFF2-40B4-BE49-F238E27FC236}">
                  <a16:creationId xmlns:a16="http://schemas.microsoft.com/office/drawing/2014/main" id="{6EF03B21-1655-B64C-A29C-130E0C70C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1" name="Group 44">
            <a:extLst>
              <a:ext uri="{FF2B5EF4-FFF2-40B4-BE49-F238E27FC236}">
                <a16:creationId xmlns:a16="http://schemas.microsoft.com/office/drawing/2014/main" id="{7C2ADEA2-72C5-7D49-88A5-BE85AF82D508}"/>
              </a:ext>
            </a:extLst>
          </p:cNvPr>
          <p:cNvGrpSpPr>
            <a:grpSpLocks/>
          </p:cNvGrpSpPr>
          <p:nvPr/>
        </p:nvGrpSpPr>
        <p:grpSpPr bwMode="auto">
          <a:xfrm>
            <a:off x="5416108" y="1579102"/>
            <a:ext cx="1092200" cy="303212"/>
            <a:chOff x="5128542" y="4838701"/>
            <a:chExt cx="1300833" cy="530211"/>
          </a:xfrm>
        </p:grpSpPr>
        <p:pic>
          <p:nvPicPr>
            <p:cNvPr id="632" name="Picture 2">
              <a:extLst>
                <a:ext uri="{FF2B5EF4-FFF2-40B4-BE49-F238E27FC236}">
                  <a16:creationId xmlns:a16="http://schemas.microsoft.com/office/drawing/2014/main" id="{E72DF6A2-4516-224F-8D11-E4AF1D626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3" name="Rectangle 90">
              <a:extLst>
                <a:ext uri="{FF2B5EF4-FFF2-40B4-BE49-F238E27FC236}">
                  <a16:creationId xmlns:a16="http://schemas.microsoft.com/office/drawing/2014/main" id="{3E0650D2-915C-4141-86AF-D3B267B41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91">
              <a:extLst>
                <a:ext uri="{FF2B5EF4-FFF2-40B4-BE49-F238E27FC236}">
                  <a16:creationId xmlns:a16="http://schemas.microsoft.com/office/drawing/2014/main" id="{B3CD2B87-5709-5A4D-BBAA-A7822A6AA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35" name="Group 45">
            <a:extLst>
              <a:ext uri="{FF2B5EF4-FFF2-40B4-BE49-F238E27FC236}">
                <a16:creationId xmlns:a16="http://schemas.microsoft.com/office/drawing/2014/main" id="{B0C3E47A-9752-C14E-96E9-78DBC0436237}"/>
              </a:ext>
            </a:extLst>
          </p:cNvPr>
          <p:cNvGrpSpPr>
            <a:grpSpLocks/>
          </p:cNvGrpSpPr>
          <p:nvPr/>
        </p:nvGrpSpPr>
        <p:grpSpPr bwMode="auto">
          <a:xfrm>
            <a:off x="3333308" y="1241761"/>
            <a:ext cx="1092200" cy="656427"/>
            <a:chOff x="2387973" y="4309243"/>
            <a:chExt cx="1771787" cy="1282262"/>
          </a:xfrm>
        </p:grpSpPr>
        <p:pic>
          <p:nvPicPr>
            <p:cNvPr id="636" name="Picture 9">
              <a:extLst>
                <a:ext uri="{FF2B5EF4-FFF2-40B4-BE49-F238E27FC236}">
                  <a16:creationId xmlns:a16="http://schemas.microsoft.com/office/drawing/2014/main" id="{302CBE9C-7997-784F-91BA-C204727BA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4002DC24-F0AD-4E40-A082-62B143F95C31}"/>
                </a:ext>
              </a:extLst>
            </p:cNvPr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638" name="TextBox 637">
            <a:extLst>
              <a:ext uri="{FF2B5EF4-FFF2-40B4-BE49-F238E27FC236}">
                <a16:creationId xmlns:a16="http://schemas.microsoft.com/office/drawing/2014/main" id="{AF85F6AD-7423-A74F-BD1A-46B55A2B1C21}"/>
              </a:ext>
            </a:extLst>
          </p:cNvPr>
          <p:cNvSpPr txBox="1"/>
          <p:nvPr/>
        </p:nvSpPr>
        <p:spPr>
          <a:xfrm>
            <a:off x="4474721" y="2879264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cxnSp>
        <p:nvCxnSpPr>
          <p:cNvPr id="639" name="Straight Connector 47">
            <a:extLst>
              <a:ext uri="{FF2B5EF4-FFF2-40B4-BE49-F238E27FC236}">
                <a16:creationId xmlns:a16="http://schemas.microsoft.com/office/drawing/2014/main" id="{28502E62-6C0C-4746-A594-30C5C1D8645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06721" y="2850689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1" name="Group 100">
            <a:extLst>
              <a:ext uri="{FF2B5EF4-FFF2-40B4-BE49-F238E27FC236}">
                <a16:creationId xmlns:a16="http://schemas.microsoft.com/office/drawing/2014/main" id="{3292F663-26EC-ED4F-BCEF-CD558D1BAFCB}"/>
              </a:ext>
            </a:extLst>
          </p:cNvPr>
          <p:cNvGrpSpPr>
            <a:grpSpLocks/>
          </p:cNvGrpSpPr>
          <p:nvPr/>
        </p:nvGrpSpPr>
        <p:grpSpPr bwMode="auto">
          <a:xfrm>
            <a:off x="7484621" y="2042652"/>
            <a:ext cx="1477962" cy="1284287"/>
            <a:chOff x="-44" y="1473"/>
            <a:chExt cx="981" cy="1105"/>
          </a:xfrm>
        </p:grpSpPr>
        <p:pic>
          <p:nvPicPr>
            <p:cNvPr id="642" name="Picture 101" descr="desktop_computer_stylized_medium">
              <a:extLst>
                <a:ext uri="{FF2B5EF4-FFF2-40B4-BE49-F238E27FC236}">
                  <a16:creationId xmlns:a16="http://schemas.microsoft.com/office/drawing/2014/main" id="{87AF4848-891E-F04B-B187-AD33D9D8F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3" name="Freeform 102">
              <a:extLst>
                <a:ext uri="{FF2B5EF4-FFF2-40B4-BE49-F238E27FC236}">
                  <a16:creationId xmlns:a16="http://schemas.microsoft.com/office/drawing/2014/main" id="{F0C5CEDF-AF9D-8E40-AB03-374EC6EBED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4" name="TextBox 643">
            <a:extLst>
              <a:ext uri="{FF2B5EF4-FFF2-40B4-BE49-F238E27FC236}">
                <a16:creationId xmlns:a16="http://schemas.microsoft.com/office/drawing/2014/main" id="{EA272014-13A0-D54C-9A64-D4DFADFF846A}"/>
              </a:ext>
            </a:extLst>
          </p:cNvPr>
          <p:cNvSpPr txBox="1"/>
          <p:nvPr/>
        </p:nvSpPr>
        <p:spPr>
          <a:xfrm>
            <a:off x="8967346" y="2656489"/>
            <a:ext cx="13676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destination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5" name="TextBox 52">
            <a:extLst>
              <a:ext uri="{FF2B5EF4-FFF2-40B4-BE49-F238E27FC236}">
                <a16:creationId xmlns:a16="http://schemas.microsoft.com/office/drawing/2014/main" id="{E422D171-4947-C94A-BE0E-147703EE2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971" y="254588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646" name="TextBox 53">
            <a:extLst>
              <a:ext uri="{FF2B5EF4-FFF2-40B4-BE49-F238E27FC236}">
                <a16:creationId xmlns:a16="http://schemas.microsoft.com/office/drawing/2014/main" id="{D37BB4E5-D54C-B346-AEBA-6A176B85D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121" y="2552239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647" name="TextBox 54">
            <a:extLst>
              <a:ext uri="{FF2B5EF4-FFF2-40B4-BE49-F238E27FC236}">
                <a16:creationId xmlns:a16="http://schemas.microsoft.com/office/drawing/2014/main" id="{E3E1F346-ABA7-6940-997A-8CCE658AC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796" y="2549064"/>
            <a:ext cx="234950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  <p:grpSp>
        <p:nvGrpSpPr>
          <p:cNvPr id="648" name="Group 55">
            <a:extLst>
              <a:ext uri="{FF2B5EF4-FFF2-40B4-BE49-F238E27FC236}">
                <a16:creationId xmlns:a16="http://schemas.microsoft.com/office/drawing/2014/main" id="{2E7741F3-2FE7-BA49-B72C-20AD1F1DE51B}"/>
              </a:ext>
            </a:extLst>
          </p:cNvPr>
          <p:cNvGrpSpPr>
            <a:grpSpLocks/>
          </p:cNvGrpSpPr>
          <p:nvPr/>
        </p:nvGrpSpPr>
        <p:grpSpPr bwMode="auto">
          <a:xfrm>
            <a:off x="3284096" y="1844214"/>
            <a:ext cx="2935287" cy="841375"/>
            <a:chOff x="593766" y="5264055"/>
            <a:chExt cx="3597129" cy="1011695"/>
          </a:xfrm>
        </p:grpSpPr>
        <p:grpSp>
          <p:nvGrpSpPr>
            <p:cNvPr id="649" name="Group 56">
              <a:extLst>
                <a:ext uri="{FF2B5EF4-FFF2-40B4-BE49-F238E27FC236}">
                  <a16:creationId xmlns:a16="http://schemas.microsoft.com/office/drawing/2014/main" id="{44B633EE-7AA3-B744-A7A9-478E5F6A61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674" name="Rectangle 77">
                <a:extLst>
                  <a:ext uri="{FF2B5EF4-FFF2-40B4-BE49-F238E27FC236}">
                    <a16:creationId xmlns:a16="http://schemas.microsoft.com/office/drawing/2014/main" id="{4422B562-DF60-A945-828A-2082F790F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5" name="Freeform 674">
                <a:extLst>
                  <a:ext uri="{FF2B5EF4-FFF2-40B4-BE49-F238E27FC236}">
                    <a16:creationId xmlns:a16="http://schemas.microsoft.com/office/drawing/2014/main" id="{F6D00EDF-29D0-5A40-BF0F-575802DDF3F2}"/>
                  </a:ext>
                </a:extLst>
              </p:cNvPr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9C8ACF1B-C011-104F-BA26-14933C6E952A}"/>
                  </a:ext>
                </a:extLst>
              </p:cNvPr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8EDE706E-408F-E541-8404-8860138BC4FC}"/>
                  </a:ext>
                </a:extLst>
              </p:cNvPr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8" name="Straight Connector 81">
                <a:extLst>
                  <a:ext uri="{FF2B5EF4-FFF2-40B4-BE49-F238E27FC236}">
                    <a16:creationId xmlns:a16="http://schemas.microsoft.com/office/drawing/2014/main" id="{89FBE44D-B292-AB4C-A5AA-BA7902F75FC7}"/>
                  </a:ext>
                </a:extLst>
              </p:cNvPr>
              <p:cNvCxnSpPr>
                <a:cxnSpLocks noChangeShapeType="1"/>
                <a:stCxn id="677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82">
                <a:extLst>
                  <a:ext uri="{FF2B5EF4-FFF2-40B4-BE49-F238E27FC236}">
                    <a16:creationId xmlns:a16="http://schemas.microsoft.com/office/drawing/2014/main" id="{8AA99D0F-0CA4-A248-95F8-F4BD9A31B155}"/>
                  </a:ext>
                </a:extLst>
              </p:cNvPr>
              <p:cNvCxnSpPr>
                <a:cxnSpLocks noChangeShapeType="1"/>
                <a:endCxn id="677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0" name="Straight Connector 83">
                <a:extLst>
                  <a:ext uri="{FF2B5EF4-FFF2-40B4-BE49-F238E27FC236}">
                    <a16:creationId xmlns:a16="http://schemas.microsoft.com/office/drawing/2014/main" id="{2218DF9C-65AB-484F-8B42-75408C04D711}"/>
                  </a:ext>
                </a:extLst>
              </p:cNvPr>
              <p:cNvCxnSpPr>
                <a:cxnSpLocks noChangeShapeType="1"/>
                <a:endCxn id="677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84">
                <a:extLst>
                  <a:ext uri="{FF2B5EF4-FFF2-40B4-BE49-F238E27FC236}">
                    <a16:creationId xmlns:a16="http://schemas.microsoft.com/office/drawing/2014/main" id="{3F8AAD6A-D940-0F45-855C-045DA5CAEC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0" name="Group 57">
              <a:extLst>
                <a:ext uri="{FF2B5EF4-FFF2-40B4-BE49-F238E27FC236}">
                  <a16:creationId xmlns:a16="http://schemas.microsoft.com/office/drawing/2014/main" id="{29D54BB0-A3C9-4B4A-B19D-3E60D4DC8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666" name="Freeform 665">
                <a:extLst>
                  <a:ext uri="{FF2B5EF4-FFF2-40B4-BE49-F238E27FC236}">
                    <a16:creationId xmlns:a16="http://schemas.microsoft.com/office/drawing/2014/main" id="{B344A0D7-D463-F54E-BB9B-140C2EB9553B}"/>
                  </a:ext>
                </a:extLst>
              </p:cNvPr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831DF4B3-37F5-B845-8B81-10FE47EDD5D3}"/>
                  </a:ext>
                </a:extLst>
              </p:cNvPr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8" name="Rectangle 71">
                <a:extLst>
                  <a:ext uri="{FF2B5EF4-FFF2-40B4-BE49-F238E27FC236}">
                    <a16:creationId xmlns:a16="http://schemas.microsoft.com/office/drawing/2014/main" id="{3D6B9985-58A7-084E-A3C9-C3A092800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8503FBC4-0C65-9E42-B2E4-D4EDDF503058}"/>
                  </a:ext>
                </a:extLst>
              </p:cNvPr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0" name="Straight Connector 73">
                <a:extLst>
                  <a:ext uri="{FF2B5EF4-FFF2-40B4-BE49-F238E27FC236}">
                    <a16:creationId xmlns:a16="http://schemas.microsoft.com/office/drawing/2014/main" id="{A95C64C2-C9AA-594B-9B23-F0210A0746BF}"/>
                  </a:ext>
                </a:extLst>
              </p:cNvPr>
              <p:cNvCxnSpPr>
                <a:cxnSpLocks noChangeShapeType="1"/>
                <a:stCxn id="669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1" name="Straight Connector 74">
                <a:extLst>
                  <a:ext uri="{FF2B5EF4-FFF2-40B4-BE49-F238E27FC236}">
                    <a16:creationId xmlns:a16="http://schemas.microsoft.com/office/drawing/2014/main" id="{C16C1385-948D-FC4F-8743-4D24D5EC9901}"/>
                  </a:ext>
                </a:extLst>
              </p:cNvPr>
              <p:cNvCxnSpPr>
                <a:cxnSpLocks noChangeShapeType="1"/>
                <a:endCxn id="669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75">
                <a:extLst>
                  <a:ext uri="{FF2B5EF4-FFF2-40B4-BE49-F238E27FC236}">
                    <a16:creationId xmlns:a16="http://schemas.microsoft.com/office/drawing/2014/main" id="{005797F3-09C9-704D-BF8B-ED3224D83120}"/>
                  </a:ext>
                </a:extLst>
              </p:cNvPr>
              <p:cNvCxnSpPr>
                <a:cxnSpLocks noChangeShapeType="1"/>
                <a:endCxn id="669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3" name="Straight Connector 76">
                <a:extLst>
                  <a:ext uri="{FF2B5EF4-FFF2-40B4-BE49-F238E27FC236}">
                    <a16:creationId xmlns:a16="http://schemas.microsoft.com/office/drawing/2014/main" id="{5CCCDFF4-0612-8A41-9E29-00C0051D84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51" name="Group 58">
              <a:extLst>
                <a:ext uri="{FF2B5EF4-FFF2-40B4-BE49-F238E27FC236}">
                  <a16:creationId xmlns:a16="http://schemas.microsoft.com/office/drawing/2014/main" id="{2BC7E688-1666-9E48-9D35-8A3B7F6B6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63" name="Freeform 662">
                <a:extLst>
                  <a:ext uri="{FF2B5EF4-FFF2-40B4-BE49-F238E27FC236}">
                    <a16:creationId xmlns:a16="http://schemas.microsoft.com/office/drawing/2014/main" id="{87A34BD8-BCFA-7346-8219-00975B8E1A4E}"/>
                  </a:ext>
                </a:extLst>
              </p:cNvPr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4" name="Freeform 663">
                <a:extLst>
                  <a:ext uri="{FF2B5EF4-FFF2-40B4-BE49-F238E27FC236}">
                    <a16:creationId xmlns:a16="http://schemas.microsoft.com/office/drawing/2014/main" id="{5B686D4B-605F-204E-AF3D-DA46E1A20C49}"/>
                  </a:ext>
                </a:extLst>
              </p:cNvPr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5" name="Rectangle 68">
                <a:extLst>
                  <a:ext uri="{FF2B5EF4-FFF2-40B4-BE49-F238E27FC236}">
                    <a16:creationId xmlns:a16="http://schemas.microsoft.com/office/drawing/2014/main" id="{D50147F5-2DBD-594D-B7F5-9539ABC1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2" name="Rectangle 59">
              <a:extLst>
                <a:ext uri="{FF2B5EF4-FFF2-40B4-BE49-F238E27FC236}">
                  <a16:creationId xmlns:a16="http://schemas.microsoft.com/office/drawing/2014/main" id="{18CC1E0B-4825-0B49-8E20-1A4B35EAB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4" name="Right Arrow 60">
              <a:extLst>
                <a:ext uri="{FF2B5EF4-FFF2-40B4-BE49-F238E27FC236}">
                  <a16:creationId xmlns:a16="http://schemas.microsoft.com/office/drawing/2014/main" id="{C9ADCAE3-D54A-7944-A5C3-75177D484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6" name="Group 61">
              <a:extLst>
                <a:ext uri="{FF2B5EF4-FFF2-40B4-BE49-F238E27FC236}">
                  <a16:creationId xmlns:a16="http://schemas.microsoft.com/office/drawing/2014/main" id="{3B5D61CE-4118-DA4C-82DD-0044DDF65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AF33AD4E-6341-CD45-92D6-302AE475AE22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F59CEEAB-304C-0A4F-A6A1-3B9DA87D8743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2" name="Rectangle 65">
                <a:extLst>
                  <a:ext uri="{FF2B5EF4-FFF2-40B4-BE49-F238E27FC236}">
                    <a16:creationId xmlns:a16="http://schemas.microsoft.com/office/drawing/2014/main" id="{6C69B056-F95C-664B-8B83-B7E5D4344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59" name="Right Arrow 62">
              <a:extLst>
                <a:ext uri="{FF2B5EF4-FFF2-40B4-BE49-F238E27FC236}">
                  <a16:creationId xmlns:a16="http://schemas.microsoft.com/office/drawing/2014/main" id="{D83CCDED-CE88-C34F-B2B8-73878CCD3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82" name="TextBox 681">
            <a:extLst>
              <a:ext uri="{FF2B5EF4-FFF2-40B4-BE49-F238E27FC236}">
                <a16:creationId xmlns:a16="http://schemas.microsoft.com/office/drawing/2014/main" id="{D97E2904-AD6B-3943-9660-32B38BA8B0D1}"/>
              </a:ext>
            </a:extLst>
          </p:cNvPr>
          <p:cNvSpPr txBox="1"/>
          <p:nvPr/>
        </p:nvSpPr>
        <p:spPr>
          <a:xfrm>
            <a:off x="1931315" y="1919106"/>
            <a:ext cx="1293944" cy="5415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bits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 packet</a:t>
            </a: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26793204-F087-2E4B-B5FE-0B276FE5FCEC}"/>
              </a:ext>
            </a:extLst>
          </p:cNvPr>
          <p:cNvSpPr txBox="1"/>
          <p:nvPr/>
        </p:nvSpPr>
        <p:spPr>
          <a:xfrm>
            <a:off x="6873433" y="2869739"/>
            <a:ext cx="7521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bps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89A616-088C-F944-A5D8-5B43B9716886}"/>
              </a:ext>
            </a:extLst>
          </p:cNvPr>
          <p:cNvGrpSpPr/>
          <p:nvPr/>
        </p:nvGrpSpPr>
        <p:grpSpPr>
          <a:xfrm>
            <a:off x="7945714" y="3980381"/>
            <a:ext cx="3855279" cy="2295280"/>
            <a:chOff x="7836061" y="3795186"/>
            <a:chExt cx="3855279" cy="22952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460DE1-A912-9A4F-A2FA-4D3A70344BA6}"/>
                </a:ext>
              </a:extLst>
            </p:cNvPr>
            <p:cNvSpPr/>
            <p:nvPr/>
          </p:nvSpPr>
          <p:spPr>
            <a:xfrm>
              <a:off x="7836061" y="3795186"/>
              <a:ext cx="3831220" cy="196900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Rectangle 4">
              <a:extLst>
                <a:ext uri="{FF2B5EF4-FFF2-40B4-BE49-F238E27FC236}">
                  <a16:creationId xmlns:a16="http://schemas.microsoft.com/office/drawing/2014/main" id="{32BCE5D7-9636-A94A-AC39-ECE5D72B6BC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836061" y="3858441"/>
              <a:ext cx="3855279" cy="22320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13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numerical example: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 Kbits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= 100 Mbps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one-hop transmission delay = 0.1 msec</a:t>
              </a:r>
            </a:p>
          </p:txBody>
        </p:sp>
      </p:grpSp>
      <p:sp>
        <p:nvSpPr>
          <p:cNvPr id="68" name="Slide Number Placeholder 5">
            <a:extLst>
              <a:ext uri="{FF2B5EF4-FFF2-40B4-BE49-F238E27FC236}">
                <a16:creationId xmlns:a16="http://schemas.microsoft.com/office/drawing/2014/main" id="{ED4AD52E-5F96-E84D-BA0F-63436360A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1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189" name="Rectangle 3">
            <a:extLst>
              <a:ext uri="{FF2B5EF4-FFF2-40B4-BE49-F238E27FC236}">
                <a16:creationId xmlns:a16="http://schemas.microsoft.com/office/drawing/2014/main" id="{17C01842-A8D9-3947-BFAD-E29BD4964F34}"/>
              </a:ext>
            </a:extLst>
          </p:cNvPr>
          <p:cNvSpPr txBox="1">
            <a:spLocks noChangeArrowheads="1"/>
          </p:cNvSpPr>
          <p:nvPr/>
        </p:nvSpPr>
        <p:spPr>
          <a:xfrm>
            <a:off x="1798051" y="1331088"/>
            <a:ext cx="4938590" cy="1938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ct val="75000"/>
              <a:buFont typeface="Wingdings" pitchFamily="2" charset="2"/>
              <a:buNone/>
              <a:tabLst>
                <a:tab pos="566738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 Gb/s link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user: 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100 Mb/s when 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“active”</a:t>
            </a:r>
          </a:p>
          <a:p>
            <a:pPr marL="514350" marR="0" lvl="1" indent="-2174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Tx/>
              <a:buChar char="•"/>
              <a:tabLst>
                <a:tab pos="566738" algn="l"/>
              </a:tabLst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active 10% of time</a:t>
            </a:r>
          </a:p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Rectangle 4">
            <a:extLst>
              <a:ext uri="{FF2B5EF4-FFF2-40B4-BE49-F238E27FC236}">
                <a16:creationId xmlns:a16="http://schemas.microsoft.com/office/drawing/2014/main" id="{7C386600-7D5F-2A48-8322-A74286FEE874}"/>
              </a:ext>
            </a:extLst>
          </p:cNvPr>
          <p:cNvSpPr txBox="1">
            <a:spLocks noChangeArrowheads="1"/>
          </p:cNvSpPr>
          <p:nvPr/>
        </p:nvSpPr>
        <p:spPr>
          <a:xfrm>
            <a:off x="770020" y="3313964"/>
            <a:ext cx="110850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many users can use this network under circuit-switching and packet switching?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B3388-63D6-E94D-A6AC-103823FF44D9}"/>
              </a:ext>
            </a:extLst>
          </p:cNvPr>
          <p:cNvGrpSpPr/>
          <p:nvPr/>
        </p:nvGrpSpPr>
        <p:grpSpPr>
          <a:xfrm>
            <a:off x="5274718" y="1427105"/>
            <a:ext cx="4284372" cy="1665011"/>
            <a:chOff x="6463839" y="2201136"/>
            <a:chExt cx="5112300" cy="2005013"/>
          </a:xfrm>
        </p:grpSpPr>
        <p:sp>
          <p:nvSpPr>
            <p:cNvPr id="191" name="Line 15">
              <a:extLst>
                <a:ext uri="{FF2B5EF4-FFF2-40B4-BE49-F238E27FC236}">
                  <a16:creationId xmlns:a16="http://schemas.microsoft.com/office/drawing/2014/main" id="{8D3CAF60-F994-A546-AAAD-47571FD48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7264" y="2684966"/>
              <a:ext cx="838200" cy="4572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Line 16">
              <a:extLst>
                <a:ext uri="{FF2B5EF4-FFF2-40B4-BE49-F238E27FC236}">
                  <a16:creationId xmlns:a16="http://schemas.microsoft.com/office/drawing/2014/main" id="{DAFDB301-9C22-7E40-AB5C-B1019D11D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142166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Line 17">
              <a:extLst>
                <a:ext uri="{FF2B5EF4-FFF2-40B4-BE49-F238E27FC236}">
                  <a16:creationId xmlns:a16="http://schemas.microsoft.com/office/drawing/2014/main" id="{08D96691-67D0-164A-8B20-0A8F49D82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7887" y="3317507"/>
              <a:ext cx="2038350" cy="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Line 18">
              <a:extLst>
                <a:ext uri="{FF2B5EF4-FFF2-40B4-BE49-F238E27FC236}">
                  <a16:creationId xmlns:a16="http://schemas.microsoft.com/office/drawing/2014/main" id="{5E60CA0C-29AD-554D-BDE3-8F41053E47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3464" y="3317507"/>
              <a:ext cx="761999" cy="60959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Text Box 19">
              <a:extLst>
                <a:ext uri="{FF2B5EF4-FFF2-40B4-BE49-F238E27FC236}">
                  <a16:creationId xmlns:a16="http://schemas.microsoft.com/office/drawing/2014/main" id="{4727766D-8865-024A-9422-01733ADE9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492" y="2909443"/>
              <a:ext cx="876970" cy="68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users</a:t>
              </a:r>
            </a:p>
          </p:txBody>
        </p:sp>
        <p:sp>
          <p:nvSpPr>
            <p:cNvPr id="196" name="Text Box 20">
              <a:extLst>
                <a:ext uri="{FF2B5EF4-FFF2-40B4-BE49-F238E27FC236}">
                  <a16:creationId xmlns:a16="http://schemas.microsoft.com/office/drawing/2014/main" id="{02F193D8-1895-D243-9C9D-86059DDF4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5005" y="3251831"/>
              <a:ext cx="13311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 Gbps link</a:t>
              </a:r>
            </a:p>
          </p:txBody>
        </p:sp>
        <p:sp>
          <p:nvSpPr>
            <p:cNvPr id="197" name="Line 47">
              <a:extLst>
                <a:ext uri="{FF2B5EF4-FFF2-40B4-BE49-F238E27FC236}">
                  <a16:creationId xmlns:a16="http://schemas.microsoft.com/office/drawing/2014/main" id="{562BF16C-2907-8C4D-B28F-D8B95C2C2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8639" y="3234599"/>
              <a:ext cx="14097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Text Box 34">
              <a:extLst>
                <a:ext uri="{FF2B5EF4-FFF2-40B4-BE49-F238E27FC236}">
                  <a16:creationId xmlns:a16="http://schemas.microsoft.com/office/drawing/2014/main" id="{C6727030-4F85-B845-B014-77B365B7F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273514">
              <a:off x="6621034" y="2903648"/>
              <a:ext cx="7366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…..</a:t>
              </a:r>
            </a:p>
          </p:txBody>
        </p:sp>
        <p:grpSp>
          <p:nvGrpSpPr>
            <p:cNvPr id="202" name="Group 37">
              <a:extLst>
                <a:ext uri="{FF2B5EF4-FFF2-40B4-BE49-F238E27FC236}">
                  <a16:creationId xmlns:a16="http://schemas.microsoft.com/office/drawing/2014/main" id="{FC6117E2-B5D0-3248-96A0-171CEAC333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3839" y="2201136"/>
              <a:ext cx="779462" cy="679450"/>
              <a:chOff x="-44" y="1473"/>
              <a:chExt cx="981" cy="1105"/>
            </a:xfrm>
          </p:grpSpPr>
          <p:pic>
            <p:nvPicPr>
              <p:cNvPr id="203" name="Picture 38" descr="desktop_computer_stylized_medium">
                <a:extLst>
                  <a:ext uri="{FF2B5EF4-FFF2-40B4-BE49-F238E27FC236}">
                    <a16:creationId xmlns:a16="http://schemas.microsoft.com/office/drawing/2014/main" id="{02935161-CCBE-2A48-BC18-CA296B258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39">
                <a:extLst>
                  <a:ext uri="{FF2B5EF4-FFF2-40B4-BE49-F238E27FC236}">
                    <a16:creationId xmlns:a16="http://schemas.microsoft.com/office/drawing/2014/main" id="{5B7E3C12-D98B-2E49-A821-F85CB5D7880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40">
              <a:extLst>
                <a:ext uri="{FF2B5EF4-FFF2-40B4-BE49-F238E27FC236}">
                  <a16:creationId xmlns:a16="http://schemas.microsoft.com/office/drawing/2014/main" id="{0E3BE850-C184-E14C-9842-3CBC3C7E17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8601" y="3526699"/>
              <a:ext cx="779463" cy="679450"/>
              <a:chOff x="-44" y="1473"/>
              <a:chExt cx="981" cy="1105"/>
            </a:xfrm>
          </p:grpSpPr>
          <p:pic>
            <p:nvPicPr>
              <p:cNvPr id="206" name="Picture 41" descr="desktop_computer_stylized_medium">
                <a:extLst>
                  <a:ext uri="{FF2B5EF4-FFF2-40B4-BE49-F238E27FC236}">
                    <a16:creationId xmlns:a16="http://schemas.microsoft.com/office/drawing/2014/main" id="{34A00C7E-9612-B241-9898-B49B514E6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42">
                <a:extLst>
                  <a:ext uri="{FF2B5EF4-FFF2-40B4-BE49-F238E27FC236}">
                    <a16:creationId xmlns:a16="http://schemas.microsoft.com/office/drawing/2014/main" id="{02AA78CC-14BC-8743-BD3C-4017C62F7E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4B3A0818-19B8-9E49-8541-BB1E767B23AC}"/>
                </a:ext>
              </a:extLst>
            </p:cNvPr>
            <p:cNvGrpSpPr/>
            <p:nvPr/>
          </p:nvGrpSpPr>
          <p:grpSpPr>
            <a:xfrm>
              <a:off x="8273141" y="2958864"/>
              <a:ext cx="1158784" cy="572412"/>
              <a:chOff x="7493876" y="2774731"/>
              <a:chExt cx="1481958" cy="894622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CF8F931D-76DE-FE49-9C97-0EB9F8B3CE9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BACE013-EB36-8F4C-858D-8A49A2D9AB1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A52B1D-D65D-CA48-9107-33F16F5843B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AA4C5BCE-82B8-0048-8448-58CACF31A5B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13">
                  <a:extLst>
                    <a:ext uri="{FF2B5EF4-FFF2-40B4-BE49-F238E27FC236}">
                      <a16:creationId xmlns:a16="http://schemas.microsoft.com/office/drawing/2014/main" id="{58CE4538-1F7C-F447-B65D-F903F168741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BD10D606-81D5-2A4F-98EC-DD366D0D48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15">
                  <a:extLst>
                    <a:ext uri="{FF2B5EF4-FFF2-40B4-BE49-F238E27FC236}">
                      <a16:creationId xmlns:a16="http://schemas.microsoft.com/office/drawing/2014/main" id="{91356B23-1026-5749-BCDE-A884E53177D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2" name="Rectangle 3">
            <a:extLst>
              <a:ext uri="{FF2B5EF4-FFF2-40B4-BE49-F238E27FC236}">
                <a16:creationId xmlns:a16="http://schemas.microsoft.com/office/drawing/2014/main" id="{8C03B010-69E6-1B42-A828-F93C63189906}"/>
              </a:ext>
            </a:extLst>
          </p:cNvPr>
          <p:cNvSpPr txBox="1">
            <a:spLocks noChangeArrowheads="1"/>
          </p:cNvSpPr>
          <p:nvPr/>
        </p:nvSpPr>
        <p:spPr>
          <a:xfrm>
            <a:off x="908221" y="3603662"/>
            <a:ext cx="4938590" cy="96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marR="0" lvl="1" indent="-2190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>
                <a:tab pos="566738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circuit-switching: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10 users</a:t>
            </a:r>
          </a:p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66738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DB36C-372C-7849-A383-A0D110333457}"/>
              </a:ext>
            </a:extLst>
          </p:cNvPr>
          <p:cNvGrpSpPr/>
          <p:nvPr/>
        </p:nvGrpSpPr>
        <p:grpSpPr>
          <a:xfrm>
            <a:off x="914111" y="4198445"/>
            <a:ext cx="10214966" cy="2164114"/>
            <a:chOff x="949766" y="3703137"/>
            <a:chExt cx="10214966" cy="2164114"/>
          </a:xfrm>
        </p:grpSpPr>
        <p:sp>
          <p:nvSpPr>
            <p:cNvPr id="199" name="Text Box 48">
              <a:extLst>
                <a:ext uri="{FF2B5EF4-FFF2-40B4-BE49-F238E27FC236}">
                  <a16:creationId xmlns:a16="http://schemas.microsoft.com/office/drawing/2014/main" id="{9E10FA5A-2003-7947-A8C2-B7FD6785F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664" y="4101098"/>
              <a:ext cx="4945068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Q: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how did we get value 0.0004?</a:t>
              </a: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0E79ECB0-50CE-C240-AF72-D00F8514346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49766" y="3703137"/>
              <a:ext cx="4938590" cy="21641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66738" marR="0" lvl="1" indent="-2190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 panose="020B0604020202020204" pitchFamily="34" charset="0"/>
                <a:buChar char="•"/>
                <a:tabLst>
                  <a:tab pos="566738" algn="l"/>
                </a:tabLst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endParaRP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 switching: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Arial" panose="020B0604020202020204" pitchFamily="34" charset="0"/>
                  <a:cs typeface="+mn-cs"/>
                </a:rPr>
                <a:t>with 35 users, probability &gt; 10 active at same time is less than .0004 *</a:t>
              </a:r>
            </a:p>
            <a:p>
              <a:pPr marL="231775" marR="0" lvl="0" indent="-2317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>
                  <a:tab pos="566738" algn="l"/>
                </a:tabLst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541D33C7-A4DC-934F-8A9A-8D848D2D5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0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22"/>
            <a:ext cx="10515600" cy="894622"/>
          </a:xfrm>
        </p:spPr>
        <p:txBody>
          <a:bodyPr/>
          <a:lstStyle/>
          <a:p>
            <a:r>
              <a:rPr lang="en-US" altLang="ja-JP" dirty="0"/>
              <a:t>Packet switching versus circuit switching</a:t>
            </a:r>
            <a:endParaRPr lang="en-US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1E1E91E4-C791-1C4D-B1E2-869BEEE107FE}"/>
              </a:ext>
            </a:extLst>
          </p:cNvPr>
          <p:cNvSpPr txBox="1">
            <a:spLocks noChangeArrowheads="1"/>
          </p:cNvSpPr>
          <p:nvPr/>
        </p:nvSpPr>
        <p:spPr>
          <a:xfrm>
            <a:off x="867714" y="1869451"/>
            <a:ext cx="1047058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great for “bursty” data – sometimes has data to send, but at other times not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resource sharing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simpler, no call setup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excessive congestion possible: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packet delay and loss due to buffer overflow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protocols needed for reliable data transfer, congestion control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provide circuit-like behavior with packet-switching?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“It’s complicated.” We’ll study various techniques that try to make packet switching as “circuit-like” as possible.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9C2D0C7C-93C1-5F4F-9441-5CB1AFCF31E3}"/>
              </a:ext>
            </a:extLst>
          </p:cNvPr>
          <p:cNvSpPr txBox="1">
            <a:spLocks noChangeArrowheads="1"/>
          </p:cNvSpPr>
          <p:nvPr/>
        </p:nvSpPr>
        <p:spPr>
          <a:xfrm>
            <a:off x="726050" y="1206091"/>
            <a:ext cx="7620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packet switching a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slam dunk winner”?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F353E-52FE-E046-AFD1-30F25FFD3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7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58D2-F1EA-02D4-8D66-BFFFB4B2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2EBF3-82C5-2C9F-9EBC-4731930BE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9C1CF-06F8-6D0F-BF8D-858FA1DB72AB}"/>
              </a:ext>
            </a:extLst>
          </p:cNvPr>
          <p:cNvSpPr txBox="1">
            <a:spLocks noChangeArrowheads="1"/>
          </p:cNvSpPr>
          <p:nvPr/>
        </p:nvSpPr>
        <p:spPr>
          <a:xfrm>
            <a:off x="1092296" y="1787525"/>
            <a:ext cx="10354229" cy="482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600" dirty="0"/>
              <a:t>Introduce the concepts behind the design and implementation of:</a:t>
            </a:r>
          </a:p>
          <a:p>
            <a:pPr lvl="1"/>
            <a:r>
              <a:rPr lang="en-US" altLang="en-US" sz="2200" dirty="0"/>
              <a:t>Computer Networks</a:t>
            </a:r>
          </a:p>
          <a:p>
            <a:pPr lvl="1"/>
            <a:r>
              <a:rPr lang="en-US" altLang="en-US" sz="2200" dirty="0"/>
              <a:t>Communication Protocols</a:t>
            </a:r>
          </a:p>
          <a:p>
            <a:pPr lvl="1"/>
            <a:endParaRPr lang="en-US" altLang="en-US" sz="2200" dirty="0"/>
          </a:p>
          <a:p>
            <a:r>
              <a:rPr lang="en-US" altLang="en-US" sz="2600" dirty="0"/>
              <a:t>Provide you with analytical skills to design new protocols.</a:t>
            </a:r>
          </a:p>
          <a:p>
            <a:endParaRPr lang="en-US" altLang="en-US" sz="2600" dirty="0"/>
          </a:p>
          <a:p>
            <a:r>
              <a:rPr lang="en-US" altLang="en-US" sz="2600" dirty="0">
                <a:solidFill>
                  <a:srgbClr val="FF3300"/>
                </a:solidFill>
              </a:rPr>
              <a:t>Welcome to the world of computer networks!!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9E1378-ABFC-57E2-CED4-09123EC33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621" y="1723255"/>
            <a:ext cx="71056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58F51C0-CB79-ED55-5B17-132C9467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4" y="1723255"/>
            <a:ext cx="36163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0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7F73-0871-8C95-F518-5D5EF84F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Some cool pics!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C7DEB-06A8-1D24-C5DD-B2F107D49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592C942-E6B4-9FA6-4E23-A95A350E1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022" y="416718"/>
            <a:ext cx="4030663" cy="602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12E7F8-9DCA-0043-EEAD-B118D5E0B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" b="4568"/>
          <a:stretch>
            <a:fillRect/>
          </a:stretch>
        </p:blipFill>
        <p:spPr bwMode="auto">
          <a:xfrm>
            <a:off x="420189" y="1635034"/>
            <a:ext cx="6867702" cy="410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05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F505-F424-D0BF-E3B0-B9191CA7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Internet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C9E4D4-D038-6010-A8A7-444144AA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5EF6F3-A9F2-DCEF-408C-8369F48C0726}"/>
              </a:ext>
            </a:extLst>
          </p:cNvPr>
          <p:cNvSpPr txBox="1">
            <a:spLocks noChangeArrowheads="1"/>
          </p:cNvSpPr>
          <p:nvPr/>
        </p:nvSpPr>
        <p:spPr>
          <a:xfrm>
            <a:off x="687636" y="1611216"/>
            <a:ext cx="8124825" cy="146526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hlinkClick r:id="rId2"/>
              </a:rPr>
              <a:t>http://www.youtube.com/watch?v=9hIQjrMHTv4</a:t>
            </a: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481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latin typeface="+mj-lt"/>
                <a:cs typeface="Calibri" panose="020F0502020204030204" pitchFamily="34" charset="0"/>
              </a:rPr>
              <a:t>Chapter 1: introduction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ACD2-5E28-0840-A1E8-F9AB901FE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816" y="1375384"/>
            <a:ext cx="4842088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goal:</a:t>
            </a:r>
            <a:r>
              <a:rPr lang="en-US" alt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225425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Get “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feel,” “big picture,” introduction to terminology</a:t>
            </a:r>
          </a:p>
          <a:p>
            <a:pPr marL="800100" lvl="1" indent="-225425">
              <a:spcBef>
                <a:spcPts val="600"/>
              </a:spcBef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more depth, detail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course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68416" y="1422888"/>
            <a:ext cx="5994400" cy="479901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Overview/roadmap: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hosts, access network, physical media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loss, delay, throughput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8" name="Picture 7" descr="Kurose&amp;Ross 8th ed cover picture">
            <a:extLst>
              <a:ext uri="{FF2B5EF4-FFF2-40B4-BE49-F238E27FC236}">
                <a16:creationId xmlns:a16="http://schemas.microsoft.com/office/drawing/2014/main" id="{B95BDA7C-AC0B-3A4E-88AC-B4ADDAD9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33" y="4034454"/>
            <a:ext cx="2745129" cy="2058847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6543528-0B87-1143-B8BF-CC1D9BA4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8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29037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network</a:t>
              </a:r>
              <a:endParaRPr lang="en-US" sz="1000" dirty="0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54348108-FD66-5941-95B5-3AA9BB3E9A2D}"/>
              </a:ext>
            </a:extLst>
          </p:cNvPr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666" name="Content Placeholder 2">
              <a:extLst>
                <a:ext uri="{FF2B5EF4-FFF2-40B4-BE49-F238E27FC236}">
                  <a16:creationId xmlns:a16="http://schemas.microsoft.com/office/drawing/2014/main" id="{B356736A-B49C-8045-8159-87CAE4974452}"/>
                </a:ext>
              </a:extLst>
            </p:cNvPr>
            <p:cNvSpPr txBox="1">
              <a:spLocks/>
            </p:cNvSpPr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Packet switches</a:t>
              </a:r>
              <a:r>
                <a:rPr lang="en-US" altLang="en-US" sz="2400" dirty="0">
                  <a:latin typeface="+mn-lt"/>
                </a:rPr>
                <a:t>: forward packets (chunks of data)</a:t>
              </a:r>
            </a:p>
            <a:p>
              <a:pPr marL="346075" lvl="1" indent="-231775">
                <a:buClr>
                  <a:srgbClr val="0000A8"/>
                </a:buClr>
              </a:pP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routers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switches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24B3D7B-0A87-684A-8AD5-E426CBAB8D91}"/>
                </a:ext>
              </a:extLst>
            </p:cNvPr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BBA75EB6-A2DF-8442-902E-889D709A01F1}"/>
                  </a:ext>
                </a:extLst>
              </p:cNvPr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746" name="Freeform 745">
                  <a:extLst>
                    <a:ext uri="{FF2B5EF4-FFF2-40B4-BE49-F238E27FC236}">
                      <a16:creationId xmlns:a16="http://schemas.microsoft.com/office/drawing/2014/main" id="{57ECBDF9-CECF-C743-928A-01551F1149A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2CED8E12-8866-B24C-8ADD-B298A9E92CB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B88578A5-178A-394F-A0E8-E56A6CA32F7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49" name="Freeform 748">
                    <a:extLst>
                      <a:ext uri="{FF2B5EF4-FFF2-40B4-BE49-F238E27FC236}">
                        <a16:creationId xmlns:a16="http://schemas.microsoft.com/office/drawing/2014/main" id="{C0BC3D29-EE76-8343-B65A-EA82E9B3D47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Freeform 749">
                    <a:extLst>
                      <a:ext uri="{FF2B5EF4-FFF2-40B4-BE49-F238E27FC236}">
                        <a16:creationId xmlns:a16="http://schemas.microsoft.com/office/drawing/2014/main" id="{0CE947DD-742E-DB41-8709-8C742E1F315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4327083F-593C-164C-8B48-4EAC6FFF626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872F4F49-B007-CF47-9AE7-A2818399B5A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753" name="Group 752">
                <a:extLst>
                  <a:ext uri="{FF2B5EF4-FFF2-40B4-BE49-F238E27FC236}">
                    <a16:creationId xmlns:a16="http://schemas.microsoft.com/office/drawing/2014/main" id="{ABB80B22-84B3-E44D-B158-999620842AA7}"/>
                  </a:ext>
                </a:extLst>
              </p:cNvPr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87ED6994-8AAE-CE4F-9382-5B72DC8DF39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5" name="Freeform 754">
                  <a:extLst>
                    <a:ext uri="{FF2B5EF4-FFF2-40B4-BE49-F238E27FC236}">
                      <a16:creationId xmlns:a16="http://schemas.microsoft.com/office/drawing/2014/main" id="{784A6571-0523-1D4B-BC2E-19620F5C60E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040EF2EE-7544-044B-8B2E-5E76FBF3EC4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7" name="Freeform 756">
                    <a:extLst>
                      <a:ext uri="{FF2B5EF4-FFF2-40B4-BE49-F238E27FC236}">
                        <a16:creationId xmlns:a16="http://schemas.microsoft.com/office/drawing/2014/main" id="{E671E855-462B-9F48-9621-5EEE15B3935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E5AE17A8-6FB1-3241-8C26-DCA5087F65E5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105030C8-02D0-8E46-B13A-AC9E5D59E2C5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F4B9D081-C772-7E49-BCB3-B3BD733377D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0CE68AC-9608-4542-887A-2F687C3134E7}"/>
              </a:ext>
            </a:extLst>
          </p:cNvPr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665" name="Content Placeholder 2">
              <a:extLst>
                <a:ext uri="{FF2B5EF4-FFF2-40B4-BE49-F238E27FC236}">
                  <a16:creationId xmlns:a16="http://schemas.microsoft.com/office/drawing/2014/main" id="{56DCFF71-4A93-554C-87E6-E1CF58A6C86F}"/>
                </a:ext>
              </a:extLst>
            </p:cNvPr>
            <p:cNvSpPr txBox="1">
              <a:spLocks/>
            </p:cNvSpPr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endParaRPr lang="en-US" altLang="en-US" dirty="0">
                <a:latin typeface="+mn-lt"/>
                <a:ea typeface="Arial" panose="020B0604020202020204" pitchFamily="34" charset="0"/>
              </a:endParaRPr>
            </a:p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Communication links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fiber, copper, radio, satellite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transmission rate: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bandwidth</a:t>
              </a:r>
              <a:b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</a:b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761" name="Group 523">
              <a:extLst>
                <a:ext uri="{FF2B5EF4-FFF2-40B4-BE49-F238E27FC236}">
                  <a16:creationId xmlns:a16="http://schemas.microsoft.com/office/drawing/2014/main" id="{3CE85344-DD21-5E4F-AD4D-61319F4B7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8229" y="4382136"/>
              <a:ext cx="457200" cy="733152"/>
              <a:chOff x="6061075" y="1844675"/>
              <a:chExt cx="457200" cy="733152"/>
            </a:xfrm>
          </p:grpSpPr>
          <p:sp>
            <p:nvSpPr>
              <p:cNvPr id="762" name="Line 426">
                <a:extLst>
                  <a:ext uri="{FF2B5EF4-FFF2-40B4-BE49-F238E27FC236}">
                    <a16:creationId xmlns:a16="http://schemas.microsoft.com/office/drawing/2014/main" id="{9888E198-7917-2646-B0B1-5204D8AB1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675" y="2403475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763" name="Group 782">
                <a:extLst>
                  <a:ext uri="{FF2B5EF4-FFF2-40B4-BE49-F238E27FC236}">
                    <a16:creationId xmlns:a16="http://schemas.microsoft.com/office/drawing/2014/main" id="{58FC930D-315E-7643-B53D-BAC68BA23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764" name="Group 783">
                  <a:extLst>
                    <a:ext uri="{FF2B5EF4-FFF2-40B4-BE49-F238E27FC236}">
                      <a16:creationId xmlns:a16="http://schemas.microsoft.com/office/drawing/2014/main" id="{A47EEDDE-0CD1-D349-A579-20E32B19F1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767" name="Line 270">
                    <a:extLst>
                      <a:ext uri="{FF2B5EF4-FFF2-40B4-BE49-F238E27FC236}">
                        <a16:creationId xmlns:a16="http://schemas.microsoft.com/office/drawing/2014/main" id="{3180512C-4B0B-7F46-8A7F-667DFFD95C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8" name="Line 271">
                    <a:extLst>
                      <a:ext uri="{FF2B5EF4-FFF2-40B4-BE49-F238E27FC236}">
                        <a16:creationId xmlns:a16="http://schemas.microsoft.com/office/drawing/2014/main" id="{1D8B57FC-DE75-6140-998D-E59C776779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9" name="Line 272">
                    <a:extLst>
                      <a:ext uri="{FF2B5EF4-FFF2-40B4-BE49-F238E27FC236}">
                        <a16:creationId xmlns:a16="http://schemas.microsoft.com/office/drawing/2014/main" id="{0E3A10FA-121E-8F49-BD9A-8D316F4644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0" name="Line 273">
                    <a:extLst>
                      <a:ext uri="{FF2B5EF4-FFF2-40B4-BE49-F238E27FC236}">
                        <a16:creationId xmlns:a16="http://schemas.microsoft.com/office/drawing/2014/main" id="{B03955E7-72EA-E645-BD1F-3A51313D1C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1" name="Line 274">
                    <a:extLst>
                      <a:ext uri="{FF2B5EF4-FFF2-40B4-BE49-F238E27FC236}">
                        <a16:creationId xmlns:a16="http://schemas.microsoft.com/office/drawing/2014/main" id="{987291A3-F28E-B54C-9A3A-6A39ECE4F6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2" name="Line 275">
                    <a:extLst>
                      <a:ext uri="{FF2B5EF4-FFF2-40B4-BE49-F238E27FC236}">
                        <a16:creationId xmlns:a16="http://schemas.microsoft.com/office/drawing/2014/main" id="{628A289C-66A4-B640-8048-E92DF98B9F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3" name="Line 276">
                    <a:extLst>
                      <a:ext uri="{FF2B5EF4-FFF2-40B4-BE49-F238E27FC236}">
                        <a16:creationId xmlns:a16="http://schemas.microsoft.com/office/drawing/2014/main" id="{D4C14A7E-7E0D-1A4E-BDD8-CE26384AD6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4" name="Line 277">
                    <a:extLst>
                      <a:ext uri="{FF2B5EF4-FFF2-40B4-BE49-F238E27FC236}">
                        <a16:creationId xmlns:a16="http://schemas.microsoft.com/office/drawing/2014/main" id="{4292F8B0-C0F4-1245-BD1E-5A8D246809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5" name="Line 278">
                    <a:extLst>
                      <a:ext uri="{FF2B5EF4-FFF2-40B4-BE49-F238E27FC236}">
                        <a16:creationId xmlns:a16="http://schemas.microsoft.com/office/drawing/2014/main" id="{86843223-BFA3-8941-8F39-7E3A1DF198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6" name="Line 279">
                    <a:extLst>
                      <a:ext uri="{FF2B5EF4-FFF2-40B4-BE49-F238E27FC236}">
                        <a16:creationId xmlns:a16="http://schemas.microsoft.com/office/drawing/2014/main" id="{EB2A9D49-3E36-D849-8C87-89AF5AD76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7" name="Line 280">
                    <a:extLst>
                      <a:ext uri="{FF2B5EF4-FFF2-40B4-BE49-F238E27FC236}">
                        <a16:creationId xmlns:a16="http://schemas.microsoft.com/office/drawing/2014/main" id="{76DF3186-C8BB-8C47-B549-17970E80E6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8" name="Line 281">
                    <a:extLst>
                      <a:ext uri="{FF2B5EF4-FFF2-40B4-BE49-F238E27FC236}">
                        <a16:creationId xmlns:a16="http://schemas.microsoft.com/office/drawing/2014/main" id="{5B3421DE-180E-CD4B-B22F-7BCD908C8C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9" name="Line 282">
                    <a:extLst>
                      <a:ext uri="{FF2B5EF4-FFF2-40B4-BE49-F238E27FC236}">
                        <a16:creationId xmlns:a16="http://schemas.microsoft.com/office/drawing/2014/main" id="{8771C100-8213-7D42-865F-6E0936A209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0" name="Line 283">
                    <a:extLst>
                      <a:ext uri="{FF2B5EF4-FFF2-40B4-BE49-F238E27FC236}">
                        <a16:creationId xmlns:a16="http://schemas.microsoft.com/office/drawing/2014/main" id="{D8E2062E-A026-E143-A095-B86CAAABCA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1" name="Line 284">
                    <a:extLst>
                      <a:ext uri="{FF2B5EF4-FFF2-40B4-BE49-F238E27FC236}">
                        <a16:creationId xmlns:a16="http://schemas.microsoft.com/office/drawing/2014/main" id="{EA0BC754-B5B5-1E4B-B9C6-EAFBFE7E44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765" name="Picture 799" descr="cell_tower_radiation copy">
                  <a:extLst>
                    <a:ext uri="{FF2B5EF4-FFF2-40B4-BE49-F238E27FC236}">
                      <a16:creationId xmlns:a16="http://schemas.microsoft.com/office/drawing/2014/main" id="{AED3D0BD-C212-E844-B1BC-E1FA00DEC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66" name="Oval 800">
                  <a:extLst>
                    <a:ext uri="{FF2B5EF4-FFF2-40B4-BE49-F238E27FC236}">
                      <a16:creationId xmlns:a16="http://schemas.microsoft.com/office/drawing/2014/main" id="{36C4F605-E562-D44F-B04E-2154B84D3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2" name="Group 779">
              <a:extLst>
                <a:ext uri="{FF2B5EF4-FFF2-40B4-BE49-F238E27FC236}">
                  <a16:creationId xmlns:a16="http://schemas.microsoft.com/office/drawing/2014/main" id="{4D090097-C44B-8A45-AB77-7AF215F1B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id="783" name="Picture 780" descr="access_point_stylized_small">
                <a:extLst>
                  <a:ext uri="{FF2B5EF4-FFF2-40B4-BE49-F238E27FC236}">
                    <a16:creationId xmlns:a16="http://schemas.microsoft.com/office/drawing/2014/main" id="{1F07554B-D715-0D4E-AAF0-488CEBA86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781" descr="antenna_radiation_stylized">
                <a:extLst>
                  <a:ext uri="{FF2B5EF4-FFF2-40B4-BE49-F238E27FC236}">
                    <a16:creationId xmlns:a16="http://schemas.microsoft.com/office/drawing/2014/main" id="{8C3F87E8-E561-1F45-A0CC-59530C690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8" name="Picture 4" descr="Image result for Ethernet cable">
              <a:extLst>
                <a:ext uri="{FF2B5EF4-FFF2-40B4-BE49-F238E27FC236}">
                  <a16:creationId xmlns:a16="http://schemas.microsoft.com/office/drawing/2014/main" id="{4D6709F1-B65B-CB40-900E-0CC03AB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10" y="4560750"/>
              <a:ext cx="874495" cy="513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9854E9-7803-5740-9C99-B136AC17E35E}"/>
              </a:ext>
            </a:extLst>
          </p:cNvPr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664" name="Content Placeholder 2">
              <a:extLst>
                <a:ext uri="{FF2B5EF4-FFF2-40B4-BE49-F238E27FC236}">
                  <a16:creationId xmlns:a16="http://schemas.microsoft.com/office/drawing/2014/main" id="{DCE6B56E-C2B5-5B4B-AB11-E2D353C0D14D}"/>
                </a:ext>
              </a:extLst>
            </p:cNvPr>
            <p:cNvSpPr txBox="1">
              <a:spLocks/>
            </p:cNvSpPr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15000"/>
                </a:spcBef>
                <a:buClr>
                  <a:srgbClr val="0000A8"/>
                </a:buClr>
                <a:buNone/>
              </a:pPr>
              <a:r>
                <a:rPr lang="en-US" altLang="en-US" sz="2400" dirty="0">
                  <a:latin typeface="+mn-lt"/>
                </a:rPr>
                <a:t>Billions of connected computing </a:t>
              </a: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devices</a:t>
              </a:r>
              <a:r>
                <a:rPr lang="en-US" altLang="en-US" sz="2400" dirty="0">
                  <a:latin typeface="+mn-lt"/>
                </a:rPr>
                <a:t>: </a:t>
              </a:r>
            </a:p>
            <a:p>
              <a:pPr marL="346075" lvl="1" indent="-231775">
                <a:spcBef>
                  <a:spcPct val="15000"/>
                </a:spcBef>
                <a:buClr>
                  <a:srgbClr val="0000A3"/>
                </a:buClr>
              </a:pP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MS PGothic" panose="020B0600070205080204" pitchFamily="34" charset="-128"/>
                </a:rPr>
                <a:t>hosts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  <a:ea typeface="MS PGothic" panose="020B0600070205080204" pitchFamily="34" charset="-128"/>
                </a:rPr>
                <a:t>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rPr>
                <a:t>= end systems 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running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network </a:t>
              </a: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apps 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at Internet’s “edge”</a:t>
              </a: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8BBA7298-062F-6A4B-87BC-7B7336FE4AE0}"/>
                </a:ext>
              </a:extLst>
            </p:cNvPr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667" name="Group 1064">
                <a:extLst>
                  <a:ext uri="{FF2B5EF4-FFF2-40B4-BE49-F238E27FC236}">
                    <a16:creationId xmlns:a16="http://schemas.microsoft.com/office/drawing/2014/main" id="{5022FF17-4E4A-B546-8D5E-67340101EF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8805" y="1490654"/>
                <a:ext cx="627929" cy="611023"/>
                <a:chOff x="877" y="1008"/>
                <a:chExt cx="2747" cy="2591"/>
              </a:xfrm>
            </p:grpSpPr>
            <p:pic>
              <p:nvPicPr>
                <p:cNvPr id="668" name="Picture 1065" descr="antenna_stylized">
                  <a:extLst>
                    <a:ext uri="{FF2B5EF4-FFF2-40B4-BE49-F238E27FC236}">
                      <a16:creationId xmlns:a16="http://schemas.microsoft.com/office/drawing/2014/main" id="{B702F2D6-4760-AE4A-8D39-6444C3C22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69" name="Picture 1066" descr="laptop_keyboard">
                  <a:extLst>
                    <a:ext uri="{FF2B5EF4-FFF2-40B4-BE49-F238E27FC236}">
                      <a16:creationId xmlns:a16="http://schemas.microsoft.com/office/drawing/2014/main" id="{6F83D117-2593-C242-A397-BA633102C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0" name="Freeform 1067">
                  <a:extLst>
                    <a:ext uri="{FF2B5EF4-FFF2-40B4-BE49-F238E27FC236}">
                      <a16:creationId xmlns:a16="http://schemas.microsoft.com/office/drawing/2014/main" id="{A08BD328-7EC2-6143-96A3-54C445A89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1 w 2982"/>
                    <a:gd name="T1" fmla="*/ 0 h 2442"/>
                    <a:gd name="T2" fmla="*/ 0 w 2982"/>
                    <a:gd name="T3" fmla="*/ 1 h 2442"/>
                    <a:gd name="T4" fmla="*/ 2 w 2982"/>
                    <a:gd name="T5" fmla="*/ 1 h 2442"/>
                    <a:gd name="T6" fmla="*/ 2 w 2982"/>
                    <a:gd name="T7" fmla="*/ 1 h 2442"/>
                    <a:gd name="T8" fmla="*/ 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671" name="Picture 1068" descr="screen">
                  <a:extLst>
                    <a:ext uri="{FF2B5EF4-FFF2-40B4-BE49-F238E27FC236}">
                      <a16:creationId xmlns:a16="http://schemas.microsoft.com/office/drawing/2014/main" id="{2730AE22-E399-F741-992E-07BB830613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2" name="Freeform 1069">
                  <a:extLst>
                    <a:ext uri="{FF2B5EF4-FFF2-40B4-BE49-F238E27FC236}">
                      <a16:creationId xmlns:a16="http://schemas.microsoft.com/office/drawing/2014/main" id="{A44AEC1A-DDEF-8649-ACEF-C31525DC4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2 w 2528"/>
                    <a:gd name="T3" fmla="*/ 1 h 455"/>
                    <a:gd name="T4" fmla="*/ 2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3" name="Freeform 1070">
                  <a:extLst>
                    <a:ext uri="{FF2B5EF4-FFF2-40B4-BE49-F238E27FC236}">
                      <a16:creationId xmlns:a16="http://schemas.microsoft.com/office/drawing/2014/main" id="{5853CB23-D335-0343-9001-8E1A2BD6E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1 w 702"/>
                    <a:gd name="T1" fmla="*/ 0 h 1893"/>
                    <a:gd name="T2" fmla="*/ 0 w 702"/>
                    <a:gd name="T3" fmla="*/ 1 h 1893"/>
                    <a:gd name="T4" fmla="*/ 1 w 702"/>
                    <a:gd name="T5" fmla="*/ 1 h 1893"/>
                    <a:gd name="T6" fmla="*/ 1 w 702"/>
                    <a:gd name="T7" fmla="*/ 1 h 1893"/>
                    <a:gd name="T8" fmla="*/ 1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4" name="Freeform 1071">
                  <a:extLst>
                    <a:ext uri="{FF2B5EF4-FFF2-40B4-BE49-F238E27FC236}">
                      <a16:creationId xmlns:a16="http://schemas.microsoft.com/office/drawing/2014/main" id="{9B0951B7-0F7D-9C4B-B650-994FE73C2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1 w 756"/>
                    <a:gd name="T1" fmla="*/ 0 h 2184"/>
                    <a:gd name="T2" fmla="*/ 1 w 756"/>
                    <a:gd name="T3" fmla="*/ 1 h 2184"/>
                    <a:gd name="T4" fmla="*/ 0 w 756"/>
                    <a:gd name="T5" fmla="*/ 1 h 2184"/>
                    <a:gd name="T6" fmla="*/ 1 w 756"/>
                    <a:gd name="T7" fmla="*/ 1 h 2184"/>
                    <a:gd name="T8" fmla="*/ 1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5" name="Freeform 1072">
                  <a:extLst>
                    <a:ext uri="{FF2B5EF4-FFF2-40B4-BE49-F238E27FC236}">
                      <a16:creationId xmlns:a16="http://schemas.microsoft.com/office/drawing/2014/main" id="{33FCA0B6-1595-5249-B422-13CD8769D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2 w 2773"/>
                    <a:gd name="T5" fmla="*/ 1 h 738"/>
                    <a:gd name="T6" fmla="*/ 2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6" name="Freeform 1073">
                  <a:extLst>
                    <a:ext uri="{FF2B5EF4-FFF2-40B4-BE49-F238E27FC236}">
                      <a16:creationId xmlns:a16="http://schemas.microsoft.com/office/drawing/2014/main" id="{F62240FB-2C21-464F-A37A-3A22AA3F6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2 w 637"/>
                    <a:gd name="T1" fmla="*/ 0 h 1659"/>
                    <a:gd name="T2" fmla="*/ 2 w 637"/>
                    <a:gd name="T3" fmla="*/ 0 h 1659"/>
                    <a:gd name="T4" fmla="*/ 1 w 637"/>
                    <a:gd name="T5" fmla="*/ 15 h 1659"/>
                    <a:gd name="T6" fmla="*/ 0 w 637"/>
                    <a:gd name="T7" fmla="*/ 15 h 1659"/>
                    <a:gd name="T8" fmla="*/ 2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7" name="Freeform 1074">
                  <a:extLst>
                    <a:ext uri="{FF2B5EF4-FFF2-40B4-BE49-F238E27FC236}">
                      <a16:creationId xmlns:a16="http://schemas.microsoft.com/office/drawing/2014/main" id="{1C4D12B9-3576-0C40-A5F3-E88CED5A6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9 w 2216"/>
                    <a:gd name="T5" fmla="*/ 5 h 550"/>
                    <a:gd name="T6" fmla="*/ 9 w 2216"/>
                    <a:gd name="T7" fmla="*/ 4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678" name="Group 1075">
                  <a:extLst>
                    <a:ext uri="{FF2B5EF4-FFF2-40B4-BE49-F238E27FC236}">
                      <a16:creationId xmlns:a16="http://schemas.microsoft.com/office/drawing/2014/main" id="{ED887E1E-DD70-534D-8096-6A84457968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685" name="Freeform 1076">
                    <a:extLst>
                      <a:ext uri="{FF2B5EF4-FFF2-40B4-BE49-F238E27FC236}">
                        <a16:creationId xmlns:a16="http://schemas.microsoft.com/office/drawing/2014/main" id="{16EAA6DD-B1A8-144B-9226-221860B2C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6" name="Freeform 1077">
                    <a:extLst>
                      <a:ext uri="{FF2B5EF4-FFF2-40B4-BE49-F238E27FC236}">
                        <a16:creationId xmlns:a16="http://schemas.microsoft.com/office/drawing/2014/main" id="{66B6CABD-230C-7243-A78E-898BA47EF0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7" name="Freeform 1078">
                    <a:extLst>
                      <a:ext uri="{FF2B5EF4-FFF2-40B4-BE49-F238E27FC236}">
                        <a16:creationId xmlns:a16="http://schemas.microsoft.com/office/drawing/2014/main" id="{4CC52902-7299-9D44-8559-C2ED9AE5E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8" name="Freeform 1079">
                    <a:extLst>
                      <a:ext uri="{FF2B5EF4-FFF2-40B4-BE49-F238E27FC236}">
                        <a16:creationId xmlns:a16="http://schemas.microsoft.com/office/drawing/2014/main" id="{11ABD305-4F14-BC40-BD6A-352B5CDB30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9" name="Freeform 1080">
                    <a:extLst>
                      <a:ext uri="{FF2B5EF4-FFF2-40B4-BE49-F238E27FC236}">
                        <a16:creationId xmlns:a16="http://schemas.microsoft.com/office/drawing/2014/main" id="{17190967-E1E6-5043-B08E-8AC745D8F2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90" name="Freeform 1081">
                    <a:extLst>
                      <a:ext uri="{FF2B5EF4-FFF2-40B4-BE49-F238E27FC236}">
                        <a16:creationId xmlns:a16="http://schemas.microsoft.com/office/drawing/2014/main" id="{263B67CA-6E08-194D-A17F-B5F081E96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679" name="Freeform 1082">
                  <a:extLst>
                    <a:ext uri="{FF2B5EF4-FFF2-40B4-BE49-F238E27FC236}">
                      <a16:creationId xmlns:a16="http://schemas.microsoft.com/office/drawing/2014/main" id="{0B9D92C1-58EA-3545-8372-C7FB45D4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2 h 792"/>
                    <a:gd name="T2" fmla="*/ 1 w 990"/>
                    <a:gd name="T3" fmla="*/ 0 h 792"/>
                    <a:gd name="T4" fmla="*/ 1 w 990"/>
                    <a:gd name="T5" fmla="*/ 1 h 792"/>
                    <a:gd name="T6" fmla="*/ 0 w 990"/>
                    <a:gd name="T7" fmla="*/ 2 h 792"/>
                    <a:gd name="T8" fmla="*/ 1 w 990"/>
                    <a:gd name="T9" fmla="*/ 2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0" name="Freeform 1083">
                  <a:extLst>
                    <a:ext uri="{FF2B5EF4-FFF2-40B4-BE49-F238E27FC236}">
                      <a16:creationId xmlns:a16="http://schemas.microsoft.com/office/drawing/2014/main" id="{8891C4B3-775A-5D4B-8605-353D88CA8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4 w 2532"/>
                    <a:gd name="T5" fmla="*/ 2 h 723"/>
                    <a:gd name="T6" fmla="*/ 4 w 2532"/>
                    <a:gd name="T7" fmla="*/ 2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1" name="Freeform 1084">
                  <a:extLst>
                    <a:ext uri="{FF2B5EF4-FFF2-40B4-BE49-F238E27FC236}">
                      <a16:creationId xmlns:a16="http://schemas.microsoft.com/office/drawing/2014/main" id="{15D3C69E-0271-3E43-9366-2C696E0D6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2" name="Freeform 1085">
                  <a:extLst>
                    <a:ext uri="{FF2B5EF4-FFF2-40B4-BE49-F238E27FC236}">
                      <a16:creationId xmlns:a16="http://schemas.microsoft.com/office/drawing/2014/main" id="{ADD26EEC-6896-C548-A843-E80F9DCD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1 w 1176"/>
                    <a:gd name="T1" fmla="*/ 0 h 606"/>
                    <a:gd name="T2" fmla="*/ 0 w 1176"/>
                    <a:gd name="T3" fmla="*/ 1 h 606"/>
                    <a:gd name="T4" fmla="*/ 1 w 1176"/>
                    <a:gd name="T5" fmla="*/ 1 h 606"/>
                    <a:gd name="T6" fmla="*/ 1 w 1176"/>
                    <a:gd name="T7" fmla="*/ 1 h 606"/>
                    <a:gd name="T8" fmla="*/ 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3" name="Freeform 1086">
                  <a:extLst>
                    <a:ext uri="{FF2B5EF4-FFF2-40B4-BE49-F238E27FC236}">
                      <a16:creationId xmlns:a16="http://schemas.microsoft.com/office/drawing/2014/main" id="{E53FD945-5CCA-D946-AE8F-F0FAEF2D2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 w 2532"/>
                    <a:gd name="T5" fmla="*/ 1 h 723"/>
                    <a:gd name="T6" fmla="*/ 1 w 2532"/>
                    <a:gd name="T7" fmla="*/ 1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4" name="Freeform 1087">
                  <a:extLst>
                    <a:ext uri="{FF2B5EF4-FFF2-40B4-BE49-F238E27FC236}">
                      <a16:creationId xmlns:a16="http://schemas.microsoft.com/office/drawing/2014/main" id="{0F3817C7-9A9B-0646-B0B3-A73EFFAB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2 h 723"/>
                    <a:gd name="T6" fmla="*/ 0 w 2532"/>
                    <a:gd name="T7" fmla="*/ 2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691" name="Group 652">
                <a:extLst>
                  <a:ext uri="{FF2B5EF4-FFF2-40B4-BE49-F238E27FC236}">
                    <a16:creationId xmlns:a16="http://schemas.microsoft.com/office/drawing/2014/main" id="{9D2EACAC-DF98-DA4A-AE3F-51E8DD2B4C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id="692" name="Picture 653" descr="iphone_stylized_small">
                  <a:extLst>
                    <a:ext uri="{FF2B5EF4-FFF2-40B4-BE49-F238E27FC236}">
                      <a16:creationId xmlns:a16="http://schemas.microsoft.com/office/drawing/2014/main" id="{740341C1-662D-A34D-8611-03419E5337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3" name="Picture 654" descr="antenna_radiation_stylized">
                  <a:extLst>
                    <a:ext uri="{FF2B5EF4-FFF2-40B4-BE49-F238E27FC236}">
                      <a16:creationId xmlns:a16="http://schemas.microsoft.com/office/drawing/2014/main" id="{91137A94-E2FE-3745-A6A1-7032FFAD3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8A1A4F59-101C-5A44-9353-F4F7B7B5C271}"/>
                  </a:ext>
                </a:extLst>
              </p:cNvPr>
              <p:cNvGrpSpPr/>
              <p:nvPr/>
            </p:nvGrpSpPr>
            <p:grpSpPr>
              <a:xfrm>
                <a:off x="1346422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id="696" name="Picture 571" descr="fridge2.png">
                  <a:extLst>
                    <a:ext uri="{FF2B5EF4-FFF2-40B4-BE49-F238E27FC236}">
                      <a16:creationId xmlns:a16="http://schemas.microsoft.com/office/drawing/2014/main" id="{E4504F14-C086-2648-AE25-9099DA319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7" name="Picture 1115" descr="antenna_stylized">
                  <a:extLst>
                    <a:ext uri="{FF2B5EF4-FFF2-40B4-BE49-F238E27FC236}">
                      <a16:creationId xmlns:a16="http://schemas.microsoft.com/office/drawing/2014/main" id="{DBC8EDC7-746D-2C4D-9A17-8EB8D63AD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8" name="Group 950">
                <a:extLst>
                  <a:ext uri="{FF2B5EF4-FFF2-40B4-BE49-F238E27FC236}">
                    <a16:creationId xmlns:a16="http://schemas.microsoft.com/office/drawing/2014/main" id="{7B618E2E-A39F-B846-A9D4-9090544DC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699" name="Freeform 951">
                  <a:extLst>
                    <a:ext uri="{FF2B5EF4-FFF2-40B4-BE49-F238E27FC236}">
                      <a16:creationId xmlns:a16="http://schemas.microsoft.com/office/drawing/2014/main" id="{81580889-B794-4446-8951-1A0DB18A0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0" name="Rectangle 952">
                  <a:extLst>
                    <a:ext uri="{FF2B5EF4-FFF2-40B4-BE49-F238E27FC236}">
                      <a16:creationId xmlns:a16="http://schemas.microsoft.com/office/drawing/2014/main" id="{13058817-CDE6-2646-BD08-C280F5000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1" name="Freeform 953">
                  <a:extLst>
                    <a:ext uri="{FF2B5EF4-FFF2-40B4-BE49-F238E27FC236}">
                      <a16:creationId xmlns:a16="http://schemas.microsoft.com/office/drawing/2014/main" id="{0ECC32FC-E1D8-2F43-935A-C6D3F8623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2" name="Freeform 954">
                  <a:extLst>
                    <a:ext uri="{FF2B5EF4-FFF2-40B4-BE49-F238E27FC236}">
                      <a16:creationId xmlns:a16="http://schemas.microsoft.com/office/drawing/2014/main" id="{F5DA1565-D316-C449-BE52-133DC9DB4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3" name="Rectangle 955">
                  <a:extLst>
                    <a:ext uri="{FF2B5EF4-FFF2-40B4-BE49-F238E27FC236}">
                      <a16:creationId xmlns:a16="http://schemas.microsoft.com/office/drawing/2014/main" id="{5F33C1DF-29B7-2D44-990C-5CEAB4757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4" name="Group 956">
                  <a:extLst>
                    <a:ext uri="{FF2B5EF4-FFF2-40B4-BE49-F238E27FC236}">
                      <a16:creationId xmlns:a16="http://schemas.microsoft.com/office/drawing/2014/main" id="{9F311C1D-F353-2947-854E-B69FE0FD86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29" name="AutoShape 957">
                    <a:extLst>
                      <a:ext uri="{FF2B5EF4-FFF2-40B4-BE49-F238E27FC236}">
                        <a16:creationId xmlns:a16="http://schemas.microsoft.com/office/drawing/2014/main" id="{516D1518-AD10-9A4F-9242-B6A1E5270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30" name="AutoShape 958">
                    <a:extLst>
                      <a:ext uri="{FF2B5EF4-FFF2-40B4-BE49-F238E27FC236}">
                        <a16:creationId xmlns:a16="http://schemas.microsoft.com/office/drawing/2014/main" id="{13A777B3-EDB4-DE4D-867B-3D1BAB79C4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5" name="Rectangle 959">
                  <a:extLst>
                    <a:ext uri="{FF2B5EF4-FFF2-40B4-BE49-F238E27FC236}">
                      <a16:creationId xmlns:a16="http://schemas.microsoft.com/office/drawing/2014/main" id="{ABBF2549-7C28-A54A-92DF-235966861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6" name="Group 960">
                  <a:extLst>
                    <a:ext uri="{FF2B5EF4-FFF2-40B4-BE49-F238E27FC236}">
                      <a16:creationId xmlns:a16="http://schemas.microsoft.com/office/drawing/2014/main" id="{0F04C3BD-023C-EC43-A70A-3034892DB3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27" name="AutoShape 961">
                    <a:extLst>
                      <a:ext uri="{FF2B5EF4-FFF2-40B4-BE49-F238E27FC236}">
                        <a16:creationId xmlns:a16="http://schemas.microsoft.com/office/drawing/2014/main" id="{296AE61C-5065-8B46-9B82-47F15AF7FD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8" name="AutoShape 962">
                    <a:extLst>
                      <a:ext uri="{FF2B5EF4-FFF2-40B4-BE49-F238E27FC236}">
                        <a16:creationId xmlns:a16="http://schemas.microsoft.com/office/drawing/2014/main" id="{53D8E0CC-D820-E146-A130-C72FC95E30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7" name="Rectangle 963">
                  <a:extLst>
                    <a:ext uri="{FF2B5EF4-FFF2-40B4-BE49-F238E27FC236}">
                      <a16:creationId xmlns:a16="http://schemas.microsoft.com/office/drawing/2014/main" id="{4B57531B-B596-5544-9528-BFD23FCF4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8" name="Rectangle 964">
                  <a:extLst>
                    <a:ext uri="{FF2B5EF4-FFF2-40B4-BE49-F238E27FC236}">
                      <a16:creationId xmlns:a16="http://schemas.microsoft.com/office/drawing/2014/main" id="{50D26A27-3EA2-6740-9E67-0818730A8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9" name="Group 965">
                  <a:extLst>
                    <a:ext uri="{FF2B5EF4-FFF2-40B4-BE49-F238E27FC236}">
                      <a16:creationId xmlns:a16="http://schemas.microsoft.com/office/drawing/2014/main" id="{778BB7A9-22A2-1048-B18B-F862B25984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25" name="AutoShape 966">
                    <a:extLst>
                      <a:ext uri="{FF2B5EF4-FFF2-40B4-BE49-F238E27FC236}">
                        <a16:creationId xmlns:a16="http://schemas.microsoft.com/office/drawing/2014/main" id="{3CF2188D-8154-074B-A17A-44933C64F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6" name="AutoShape 967">
                    <a:extLst>
                      <a:ext uri="{FF2B5EF4-FFF2-40B4-BE49-F238E27FC236}">
                        <a16:creationId xmlns:a16="http://schemas.microsoft.com/office/drawing/2014/main" id="{2C883BF5-FF0C-B44B-861D-11BD20501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0" name="Freeform 968">
                  <a:extLst>
                    <a:ext uri="{FF2B5EF4-FFF2-40B4-BE49-F238E27FC236}">
                      <a16:creationId xmlns:a16="http://schemas.microsoft.com/office/drawing/2014/main" id="{90E801C3-1EB3-074D-9BBD-AE81B8AAA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711" name="Group 969">
                  <a:extLst>
                    <a:ext uri="{FF2B5EF4-FFF2-40B4-BE49-F238E27FC236}">
                      <a16:creationId xmlns:a16="http://schemas.microsoft.com/office/drawing/2014/main" id="{0B861F6D-6B6D-3044-B744-64935AA258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23" name="AutoShape 970">
                    <a:extLst>
                      <a:ext uri="{FF2B5EF4-FFF2-40B4-BE49-F238E27FC236}">
                        <a16:creationId xmlns:a16="http://schemas.microsoft.com/office/drawing/2014/main" id="{588E0EB5-C704-6646-A7DF-17C2C9237B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4" name="AutoShape 971">
                    <a:extLst>
                      <a:ext uri="{FF2B5EF4-FFF2-40B4-BE49-F238E27FC236}">
                        <a16:creationId xmlns:a16="http://schemas.microsoft.com/office/drawing/2014/main" id="{125E70E5-5E94-EA4C-8970-6D8BC99D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2" name="Rectangle 972">
                  <a:extLst>
                    <a:ext uri="{FF2B5EF4-FFF2-40B4-BE49-F238E27FC236}">
                      <a16:creationId xmlns:a16="http://schemas.microsoft.com/office/drawing/2014/main" id="{E5D3AE86-3AA9-6E46-BE96-5D22107EF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3" name="Freeform 973">
                  <a:extLst>
                    <a:ext uri="{FF2B5EF4-FFF2-40B4-BE49-F238E27FC236}">
                      <a16:creationId xmlns:a16="http://schemas.microsoft.com/office/drawing/2014/main" id="{56DA0D9F-D49E-8E40-A05B-A591E516A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4" name="Freeform 974">
                  <a:extLst>
                    <a:ext uri="{FF2B5EF4-FFF2-40B4-BE49-F238E27FC236}">
                      <a16:creationId xmlns:a16="http://schemas.microsoft.com/office/drawing/2014/main" id="{B1BD6DC2-2442-7F40-8912-04AD0AD66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5" name="Oval 975">
                  <a:extLst>
                    <a:ext uri="{FF2B5EF4-FFF2-40B4-BE49-F238E27FC236}">
                      <a16:creationId xmlns:a16="http://schemas.microsoft.com/office/drawing/2014/main" id="{2F05989C-6D89-364A-BB82-89E681188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6" name="Freeform 976">
                  <a:extLst>
                    <a:ext uri="{FF2B5EF4-FFF2-40B4-BE49-F238E27FC236}">
                      <a16:creationId xmlns:a16="http://schemas.microsoft.com/office/drawing/2014/main" id="{68D8E8F3-FC40-184B-B332-4DA27CFD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7" name="AutoShape 977">
                  <a:extLst>
                    <a:ext uri="{FF2B5EF4-FFF2-40B4-BE49-F238E27FC236}">
                      <a16:creationId xmlns:a16="http://schemas.microsoft.com/office/drawing/2014/main" id="{0EDECD8B-0333-B945-A0B9-EB923B056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8" name="AutoShape 978">
                  <a:extLst>
                    <a:ext uri="{FF2B5EF4-FFF2-40B4-BE49-F238E27FC236}">
                      <a16:creationId xmlns:a16="http://schemas.microsoft.com/office/drawing/2014/main" id="{6C701197-39E1-9342-985C-C17B4CD97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9" name="Oval 979">
                  <a:extLst>
                    <a:ext uri="{FF2B5EF4-FFF2-40B4-BE49-F238E27FC236}">
                      <a16:creationId xmlns:a16="http://schemas.microsoft.com/office/drawing/2014/main" id="{36907BAD-35A5-864D-9BC0-D6AB6AE51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0" name="Oval 980">
                  <a:extLst>
                    <a:ext uri="{FF2B5EF4-FFF2-40B4-BE49-F238E27FC236}">
                      <a16:creationId xmlns:a16="http://schemas.microsoft.com/office/drawing/2014/main" id="{D2A4BDF5-240B-A547-A854-A8E54F6A6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1" name="Oval 981">
                  <a:extLst>
                    <a:ext uri="{FF2B5EF4-FFF2-40B4-BE49-F238E27FC236}">
                      <a16:creationId xmlns:a16="http://schemas.microsoft.com/office/drawing/2014/main" id="{36A0FAEF-6623-0246-9799-BED3E56C9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2" name="Rectangle 982">
                  <a:extLst>
                    <a:ext uri="{FF2B5EF4-FFF2-40B4-BE49-F238E27FC236}">
                      <a16:creationId xmlns:a16="http://schemas.microsoft.com/office/drawing/2014/main" id="{2C86DB95-9A39-144E-82C0-930EAC6C3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4599802E-5DCE-8740-82B3-1318B6412EC2}"/>
                  </a:ext>
                </a:extLst>
              </p:cNvPr>
              <p:cNvGrpSpPr/>
              <p:nvPr/>
            </p:nvGrpSpPr>
            <p:grpSpPr>
              <a:xfrm>
                <a:off x="2053502" y="2245186"/>
                <a:ext cx="672582" cy="617342"/>
                <a:chOff x="5275406" y="2711455"/>
                <a:chExt cx="452949" cy="405518"/>
              </a:xfrm>
            </p:grpSpPr>
            <p:pic>
              <p:nvPicPr>
                <p:cNvPr id="734" name="Picture 733" descr="server_rack.png">
                  <a:extLst>
                    <a:ext uri="{FF2B5EF4-FFF2-40B4-BE49-F238E27FC236}">
                      <a16:creationId xmlns:a16="http://schemas.microsoft.com/office/drawing/2014/main" id="{E7A5369B-12BA-534E-89DB-EC5EDF954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server_rack.png">
                  <a:extLst>
                    <a:ext uri="{FF2B5EF4-FFF2-40B4-BE49-F238E27FC236}">
                      <a16:creationId xmlns:a16="http://schemas.microsoft.com/office/drawing/2014/main" id="{A1A7AD27-600E-554D-ACF5-603AB2D20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server_rack.png">
                  <a:extLst>
                    <a:ext uri="{FF2B5EF4-FFF2-40B4-BE49-F238E27FC236}">
                      <a16:creationId xmlns:a16="http://schemas.microsoft.com/office/drawing/2014/main" id="{6352AB59-3424-1947-A902-45E2FFF24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590">
                <a:extLst>
                  <a:ext uri="{FF2B5EF4-FFF2-40B4-BE49-F238E27FC236}">
                    <a16:creationId xmlns:a16="http://schemas.microsoft.com/office/drawing/2014/main" id="{572BBB3E-35BE-7341-92D5-A1D830B307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id="738" name="Picture 591" descr="desktop_computer_stylized_medium">
                  <a:extLst>
                    <a:ext uri="{FF2B5EF4-FFF2-40B4-BE49-F238E27FC236}">
                      <a16:creationId xmlns:a16="http://schemas.microsoft.com/office/drawing/2014/main" id="{4B6339C5-8B14-B747-B25F-54A251041E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9" name="Freeform 592">
                  <a:extLst>
                    <a:ext uri="{FF2B5EF4-FFF2-40B4-BE49-F238E27FC236}">
                      <a16:creationId xmlns:a16="http://schemas.microsoft.com/office/drawing/2014/main" id="{C8A47756-1909-F941-BDCB-37836D980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741" name="Group 740">
                <a:extLst>
                  <a:ext uri="{FF2B5EF4-FFF2-40B4-BE49-F238E27FC236}">
                    <a16:creationId xmlns:a16="http://schemas.microsoft.com/office/drawing/2014/main" id="{0CD6FDAC-4A62-F644-A898-08237435CEE7}"/>
                  </a:ext>
                </a:extLst>
              </p:cNvPr>
              <p:cNvGrpSpPr/>
              <p:nvPr/>
            </p:nvGrpSpPr>
            <p:grpSpPr>
              <a:xfrm>
                <a:off x="1609415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id="742" name="Picture 568" descr="light2.png">
                  <a:extLst>
                    <a:ext uri="{FF2B5EF4-FFF2-40B4-BE49-F238E27FC236}">
                      <a16:creationId xmlns:a16="http://schemas.microsoft.com/office/drawing/2014/main" id="{80F2F245-5874-164C-BC9E-BD1DF1724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3" name="Picture 1017" descr="antenna_stylized">
                  <a:extLst>
                    <a:ext uri="{FF2B5EF4-FFF2-40B4-BE49-F238E27FC236}">
                      <a16:creationId xmlns:a16="http://schemas.microsoft.com/office/drawing/2014/main" id="{1AD2A78D-F97F-784F-ACAD-B716A9EDAF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8BE00D22-4F3C-6E49-97D4-F851E2CC6728}"/>
                  </a:ext>
                </a:extLst>
              </p:cNvPr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790" name="Picture 603" descr="car_icon_small">
                  <a:extLst>
                    <a:ext uri="{FF2B5EF4-FFF2-40B4-BE49-F238E27FC236}">
                      <a16:creationId xmlns:a16="http://schemas.microsoft.com/office/drawing/2014/main" id="{6DCAB099-A51A-9A49-B92D-E7B09B08E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1" name="Picture 1017" descr="antenna_stylized">
                  <a:extLst>
                    <a:ext uri="{FF2B5EF4-FFF2-40B4-BE49-F238E27FC236}">
                      <a16:creationId xmlns:a16="http://schemas.microsoft.com/office/drawing/2014/main" id="{02B73421-B1D6-C74B-BF10-DBF86596B9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14072" y="1891912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036990DA-17DD-924D-9A43-4A9775E07569}"/>
              </a:ext>
            </a:extLst>
          </p:cNvPr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838" name="Freeform 417">
              <a:extLst>
                <a:ext uri="{FF2B5EF4-FFF2-40B4-BE49-F238E27FC236}">
                  <a16:creationId xmlns:a16="http://schemas.microsoft.com/office/drawing/2014/main" id="{F705D6E8-49A7-AA46-A818-65E5953EC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873" y="5660145"/>
              <a:ext cx="1143514" cy="68053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2" name="Content Placeholder 2">
              <a:extLst>
                <a:ext uri="{FF2B5EF4-FFF2-40B4-BE49-F238E27FC236}">
                  <a16:creationId xmlns:a16="http://schemas.microsoft.com/office/drawing/2014/main" id="{5F6F3EFF-3938-B04A-9425-41262E778239}"/>
                </a:ext>
              </a:extLst>
            </p:cNvPr>
            <p:cNvSpPr txBox="1">
              <a:spLocks/>
            </p:cNvSpPr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Networks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collection of devices, routers, links: managed by an organization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7189291" y="164197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9" name="Slide Number Placeholder 2">
            <a:extLst>
              <a:ext uri="{FF2B5EF4-FFF2-40B4-BE49-F238E27FC236}">
                <a16:creationId xmlns:a16="http://schemas.microsoft.com/office/drawing/2014/main" id="{38380A22-97B4-C742-A3BB-4B30F64E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2AB8-B4D6-B043-ABA8-88BB0184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35989"/>
            <a:ext cx="10515600" cy="894622"/>
          </a:xfrm>
        </p:spPr>
        <p:txBody>
          <a:bodyPr/>
          <a:lstStyle/>
          <a:p>
            <a:r>
              <a:rPr lang="en-US" altLang="ja-JP" dirty="0"/>
              <a:t>“Fun” Internet-connected devices</a:t>
            </a:r>
            <a:endParaRPr lang="en-US" dirty="0"/>
          </a:p>
        </p:txBody>
      </p:sp>
      <p:pic>
        <p:nvPicPr>
          <p:cNvPr id="5" name="Picture 3" descr="toaster">
            <a:extLst>
              <a:ext uri="{FF2B5EF4-FFF2-40B4-BE49-F238E27FC236}">
                <a16:creationId xmlns:a16="http://schemas.microsoft.com/office/drawing/2014/main" id="{0982414B-A50E-6846-B3C9-35B07D52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FBA8D6BC-9873-5440-8898-10CB69473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Web-enabled toaster 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weather forecaster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CB0D45-D41F-0D45-9692-4A381499C64C}"/>
              </a:ext>
            </a:extLst>
          </p:cNvPr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32136D-8C88-194A-907C-3EF4A8DB321F}"/>
                </a:ext>
              </a:extLst>
            </p:cNvPr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id="8" name="Picture 9" descr="cisco">
                <a:extLst>
                  <a:ext uri="{FF2B5EF4-FFF2-40B4-BE49-F238E27FC236}">
                    <a16:creationId xmlns:a16="http://schemas.microsoft.com/office/drawing/2014/main" id="{C9D9F2A6-C27F-204F-A396-2B09F622C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10">
                <a:extLst>
                  <a:ext uri="{FF2B5EF4-FFF2-40B4-BE49-F238E27FC236}">
                    <a16:creationId xmlns:a16="http://schemas.microsoft.com/office/drawing/2014/main" id="{C7AD8890-4AC4-954C-9A9A-64FC8FE511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phones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AF03D0C-D5CB-5840-AD5D-AA067BBA17A0}"/>
                </a:ext>
              </a:extLst>
            </p:cNvPr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13" name="Picture 16">
                <a:extLst>
                  <a:ext uri="{FF2B5EF4-FFF2-40B4-BE49-F238E27FC236}">
                    <a16:creationId xmlns:a16="http://schemas.microsoft.com/office/drawing/2014/main" id="{85E57D8C-0502-A74A-AE40-F1167D4C93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29CF8B45-77DE-7E40-8D19-6A8EEB3A0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Slingbox: remote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control cable TV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21A14-7A9E-D843-B710-C98FE965CE48}"/>
              </a:ext>
            </a:extLst>
          </p:cNvPr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7BC8E854-5333-004E-AB0E-8D451C613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+mn-lt"/>
                </a:rPr>
                <a:t>Security Camera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77361F-F946-E746-BAEB-374C849A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7FF3F-E966-6143-B8C6-1151B320A5A0}"/>
              </a:ext>
            </a:extLst>
          </p:cNvPr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138403-3B96-354E-8CDD-E06421923443}"/>
                </a:ext>
              </a:extLst>
            </p:cNvPr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id="4" name="Picture 4" descr="whisper">
                <a:extLst>
                  <a:ext uri="{FF2B5EF4-FFF2-40B4-BE49-F238E27FC236}">
                    <a16:creationId xmlns:a16="http://schemas.microsoft.com/office/drawing/2014/main" id="{BFAA5176-D98E-2541-91FA-3453E486B0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Text Box 7">
                <a:extLst>
                  <a:ext uri="{FF2B5EF4-FFF2-40B4-BE49-F238E27FC236}">
                    <a16:creationId xmlns:a16="http://schemas.microsoft.com/office/drawing/2014/main" id="{4181DE53-23D0-7546-8926-67F62CECB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IP picture frame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BEC5BB-21D0-474B-91BF-DE1F5184103D}"/>
                </a:ext>
              </a:extLst>
            </p:cNvPr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graphicFrame>
            <p:nvGraphicFramePr>
              <p:cNvPr id="11" name="Object 14">
                <a:extLst>
                  <a:ext uri="{FF2B5EF4-FFF2-40B4-BE49-F238E27FC236}">
                    <a16:creationId xmlns:a16="http://schemas.microsoft.com/office/drawing/2014/main" id="{2DC66987-6296-4244-81B5-408D6F49E1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4260" y="1897178"/>
              <a:ext cx="803275" cy="2168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8" imgW="1434415" imgH="3873016" progId="">
                      <p:embed/>
                    </p:oleObj>
                  </mc:Choice>
                  <mc:Fallback>
                    <p:oleObj r:id="rId8" imgW="1434415" imgH="3873016" progId="">
                      <p:embed/>
                      <p:pic>
                        <p:nvPicPr>
                          <p:cNvPr id="11" name="Object 14">
                            <a:extLst>
                              <a:ext uri="{FF2B5EF4-FFF2-40B4-BE49-F238E27FC236}">
                                <a16:creationId xmlns:a16="http://schemas.microsoft.com/office/drawing/2014/main" id="{2DC66987-6296-4244-81B5-408D6F49E1C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4260" y="1897178"/>
                            <a:ext cx="803275" cy="216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>
                <a:extLst>
                  <a:ext uri="{FF2B5EF4-FFF2-40B4-BE49-F238E27FC236}">
                    <a16:creationId xmlns:a16="http://schemas.microsoft.com/office/drawing/2014/main" id="{03865E9F-E744-3A46-9EBD-1411FCB23B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refrigerator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039C00-F163-0242-B27E-88F4B684A34F}"/>
                </a:ext>
              </a:extLst>
            </p:cNvPr>
            <p:cNvGrpSpPr/>
            <p:nvPr/>
          </p:nvGrpSpPr>
          <p:grpSpPr>
            <a:xfrm>
              <a:off x="8585501" y="1143651"/>
              <a:ext cx="2535872" cy="1141975"/>
              <a:chOff x="8636412" y="2605836"/>
              <a:chExt cx="2535872" cy="1141975"/>
            </a:xfrm>
          </p:grpSpPr>
          <p:pic>
            <p:nvPicPr>
              <p:cNvPr id="16" name="Picture 23">
                <a:extLst>
                  <a:ext uri="{FF2B5EF4-FFF2-40B4-BE49-F238E27FC236}">
                    <a16:creationId xmlns:a16="http://schemas.microsoft.com/office/drawing/2014/main" id="{12DC02F1-9588-8544-AE86-F32907C38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7460E56A-C582-CB4B-BB20-ABA2CC497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Tweet-a-watt: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monitor energy use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613FFF-AAE6-5F48-A8E0-52812DF7D261}"/>
                </a:ext>
              </a:extLst>
            </p:cNvPr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18" name="Picture 1">
                <a:extLst>
                  <a:ext uri="{FF2B5EF4-FFF2-40B4-BE49-F238E27FC236}">
                    <a16:creationId xmlns:a16="http://schemas.microsoft.com/office/drawing/2014/main" id="{1D54884B-8FF7-2B48-A721-AE22F7F5C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8">
                <a:extLst>
                  <a:ext uri="{FF2B5EF4-FFF2-40B4-BE49-F238E27FC236}">
                    <a16:creationId xmlns:a16="http://schemas.microsoft.com/office/drawing/2014/main" id="{1C3CA974-2833-8B4A-AD26-CA911E1B00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sensorized,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bed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mattress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2767D5-9E29-564E-80E2-F55B4A82324A}"/>
                </a:ext>
              </a:extLst>
            </p:cNvPr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C6DC43C-35CF-D641-A0D1-45393D71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</p:spPr>
          </p:pic>
          <p:sp>
            <p:nvSpPr>
              <p:cNvPr id="25" name="Text Box 8">
                <a:extLst>
                  <a:ext uri="{FF2B5EF4-FFF2-40B4-BE49-F238E27FC236}">
                    <a16:creationId xmlns:a16="http://schemas.microsoft.com/office/drawing/2014/main" id="{23F7E456-D71D-3844-AE63-866B36C95B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Amazon Echo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3A0B6-39E7-204C-827B-349BC5FC8535}"/>
              </a:ext>
            </a:extLst>
          </p:cNvPr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0000A8"/>
                </a:solidFill>
              </a:rPr>
              <a:t>Others?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2A2102-607D-D540-823A-4380CE719D5E}"/>
              </a:ext>
            </a:extLst>
          </p:cNvPr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C0D5741-B362-2E4C-80A0-B6C780A48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92610F-C1A8-1143-8544-D8E94835BD79}"/>
                </a:ext>
              </a:extLst>
            </p:cNvPr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Gaming devices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D65074-F21F-B94B-BFCB-7EEDE293A625}"/>
              </a:ext>
            </a:extLst>
          </p:cNvPr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10039DD-4B0F-744D-A2D1-C7340E6E4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55D2D51-D30E-2742-9375-A5BFA843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E5DD1E-6544-F640-9436-9951D441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863F0D-80AA-1E47-9E1B-7CE9B266B0AB}"/>
                </a:ext>
              </a:extLst>
            </p:cNvPr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B645BA-1C6A-364F-9234-0618DDEDFC78}"/>
                </a:ext>
              </a:extLst>
            </p:cNvPr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scooters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1A7281-9F1D-294C-A4D6-B92EC3942A98}"/>
                </a:ext>
              </a:extLst>
            </p:cNvPr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bikes</a:t>
              </a:r>
            </a:p>
          </p:txBody>
        </p:sp>
      </p:grpSp>
      <p:sp>
        <p:nvSpPr>
          <p:cNvPr id="58" name="Slide Number Placeholder 2">
            <a:extLst>
              <a:ext uri="{FF2B5EF4-FFF2-40B4-BE49-F238E27FC236}">
                <a16:creationId xmlns:a16="http://schemas.microsoft.com/office/drawing/2014/main" id="{4AAF1060-1214-6049-9C20-106E76839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89C574C-4F83-547C-CC5A-0BEE9DB1AF99}"/>
              </a:ext>
            </a:extLst>
          </p:cNvPr>
          <p:cNvGrpSpPr/>
          <p:nvPr/>
        </p:nvGrpSpPr>
        <p:grpSpPr>
          <a:xfrm>
            <a:off x="5244182" y="1499729"/>
            <a:ext cx="4175678" cy="5120549"/>
            <a:chOff x="5244182" y="1499729"/>
            <a:chExt cx="4175678" cy="51205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174E644-1BC5-AD41-8B98-2AEBAB53347E}"/>
                </a:ext>
              </a:extLst>
            </p:cNvPr>
            <p:cNvGrpSpPr/>
            <p:nvPr/>
          </p:nvGrpSpPr>
          <p:grpSpPr>
            <a:xfrm>
              <a:off x="5244182" y="1499729"/>
              <a:ext cx="4175678" cy="4332246"/>
              <a:chOff x="5244182" y="1499729"/>
              <a:chExt cx="4175678" cy="433224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1948532-9530-1146-897B-DCFADC27A92F}"/>
                  </a:ext>
                </a:extLst>
              </p:cNvPr>
              <p:cNvGrpSpPr/>
              <p:nvPr/>
            </p:nvGrpSpPr>
            <p:grpSpPr>
              <a:xfrm>
                <a:off x="5244182" y="1499729"/>
                <a:ext cx="2735863" cy="1090838"/>
                <a:chOff x="616980" y="5292729"/>
                <a:chExt cx="3127445" cy="120790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CDED42E-CC7D-9245-8E47-BC40291CA6D2}"/>
                    </a:ext>
                  </a:extLst>
                </p:cNvPr>
                <p:cNvGrpSpPr/>
                <p:nvPr/>
              </p:nvGrpSpPr>
              <p:grpSpPr>
                <a:xfrm>
                  <a:off x="616980" y="5292729"/>
                  <a:ext cx="3127445" cy="821190"/>
                  <a:chOff x="842590" y="5420084"/>
                  <a:chExt cx="3127445" cy="821190"/>
                </a:xfr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CD3E45EE-DA47-FB4C-AC41-27292F878C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2590" y="5420084"/>
                    <a:ext cx="2016478" cy="821190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30103B98-660D-084B-8321-DBA525F85D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905"/>
                  <a:stretch/>
                </p:blipFill>
                <p:spPr>
                  <a:xfrm>
                    <a:off x="2859067" y="5420084"/>
                    <a:ext cx="1110968" cy="82119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 Box 8">
                  <a:extLst>
                    <a:ext uri="{FF2B5EF4-FFF2-40B4-BE49-F238E27FC236}">
                      <a16:creationId xmlns:a16="http://schemas.microsoft.com/office/drawing/2014/main" id="{353FBC48-20B8-084C-B54B-2A578BE3B2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08562" y="6125746"/>
                  <a:ext cx="2301691" cy="374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600" dirty="0">
                      <a:latin typeface="+mn-lt"/>
                    </a:rPr>
                    <a:t>Pacemaker &amp; Monitor</a:t>
                  </a: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EF889B5-5851-5746-AB08-1839209EA393}"/>
                  </a:ext>
                </a:extLst>
              </p:cNvPr>
              <p:cNvGrpSpPr/>
              <p:nvPr/>
            </p:nvGrpSpPr>
            <p:grpSpPr>
              <a:xfrm>
                <a:off x="7868239" y="4103350"/>
                <a:ext cx="1551621" cy="942784"/>
                <a:chOff x="7868239" y="4103350"/>
                <a:chExt cx="1551621" cy="942784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4397B6CC-7ACF-AB44-AEEB-6942A1959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68239" y="4103350"/>
                  <a:ext cx="1551621" cy="663838"/>
                </a:xfrm>
                <a:prstGeom prst="rect">
                  <a:avLst/>
                </a:prstGeom>
              </p:spPr>
            </p:pic>
            <p:sp>
              <p:nvSpPr>
                <p:cNvPr id="35" name="Text Box 10">
                  <a:extLst>
                    <a:ext uri="{FF2B5EF4-FFF2-40B4-BE49-F238E27FC236}">
                      <a16:creationId xmlns:a16="http://schemas.microsoft.com/office/drawing/2014/main" id="{D5046EF2-BE9A-5947-80CD-08C169F54D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06583" y="4707580"/>
                  <a:ext cx="1079719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600" dirty="0">
                      <a:latin typeface="+mn-lt"/>
                    </a:rPr>
                    <a:t>AR devices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D68E62D-EDDE-DB4E-9E02-B0DBDFB7F0C8}"/>
                  </a:ext>
                </a:extLst>
              </p:cNvPr>
              <p:cNvGrpSpPr/>
              <p:nvPr/>
            </p:nvGrpSpPr>
            <p:grpSpPr>
              <a:xfrm>
                <a:off x="7377679" y="4648280"/>
                <a:ext cx="875312" cy="1183695"/>
                <a:chOff x="7377679" y="4648280"/>
                <a:chExt cx="875312" cy="1183695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D4B1D193-AA5A-2B4F-A43C-A5DB01A46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77679" y="4648280"/>
                  <a:ext cx="875312" cy="864670"/>
                </a:xfrm>
                <a:prstGeom prst="rect">
                  <a:avLst/>
                </a:prstGeom>
              </p:spPr>
            </p:pic>
            <p:sp>
              <p:nvSpPr>
                <p:cNvPr id="33" name="Text Box 10">
                  <a:extLst>
                    <a:ext uri="{FF2B5EF4-FFF2-40B4-BE49-F238E27FC236}">
                      <a16:creationId xmlns:a16="http://schemas.microsoft.com/office/drawing/2014/main" id="{10243502-70F1-454C-B91D-F4CBAD87DA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24415" y="5493421"/>
                  <a:ext cx="62869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600" dirty="0">
                      <a:latin typeface="+mn-lt"/>
                    </a:rPr>
                    <a:t>Fitbit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D6ABF0F-78CB-57F0-08E4-84DCCB8C9A84}"/>
                </a:ext>
              </a:extLst>
            </p:cNvPr>
            <p:cNvGrpSpPr/>
            <p:nvPr/>
          </p:nvGrpSpPr>
          <p:grpSpPr>
            <a:xfrm>
              <a:off x="7863991" y="4977554"/>
              <a:ext cx="1548356" cy="1642724"/>
              <a:chOff x="7863991" y="4977554"/>
              <a:chExt cx="1548356" cy="1642724"/>
            </a:xfrm>
          </p:grpSpPr>
          <p:pic>
            <p:nvPicPr>
              <p:cNvPr id="36" name="Picture 35" descr="A picture containing person, underpants&#10;&#10;Description automatically generated">
                <a:extLst>
                  <a:ext uri="{FF2B5EF4-FFF2-40B4-BE49-F238E27FC236}">
                    <a16:creationId xmlns:a16="http://schemas.microsoft.com/office/drawing/2014/main" id="{394DB1E6-C608-C475-07AA-E19EA2E4B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68402" y="4977554"/>
                <a:ext cx="1043945" cy="164272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648DBA-4CDA-5C83-4CCB-96317A6EB4D4}"/>
                  </a:ext>
                </a:extLst>
              </p:cNvPr>
              <p:cNvSpPr txBox="1"/>
              <p:nvPr/>
            </p:nvSpPr>
            <p:spPr>
              <a:xfrm>
                <a:off x="7863991" y="6241851"/>
                <a:ext cx="7950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diapers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264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58" y="1708456"/>
            <a:ext cx="5394571" cy="957996"/>
          </a:xfrm>
        </p:spPr>
        <p:txBody>
          <a:bodyPr/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Internet: “</a:t>
            </a:r>
            <a:r>
              <a:rPr lang="en-US" altLang="ja-JP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network of networks”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Interconnected ISPs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2BC3B19B-09E2-1747-9154-87E1DFE72365}"/>
              </a:ext>
            </a:extLst>
          </p:cNvPr>
          <p:cNvSpPr txBox="1">
            <a:spLocks/>
          </p:cNvSpPr>
          <p:nvPr/>
        </p:nvSpPr>
        <p:spPr>
          <a:xfrm>
            <a:off x="839601" y="2732121"/>
            <a:ext cx="5394571" cy="18249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protocols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are </a:t>
            </a:r>
            <a:r>
              <a:rPr lang="en-US" altLang="en-US" i="1" dirty="0">
                <a:ea typeface="ＭＳ Ｐゴシック" panose="020B0600070205080204" pitchFamily="34" charset="-128"/>
                <a:cs typeface="Calibri" panose="020F0502020204030204" pitchFamily="34" charset="0"/>
              </a:rPr>
              <a:t>everywhere</a:t>
            </a:r>
          </a:p>
          <a:p>
            <a:pPr lvl="1">
              <a:buSzPct val="75000"/>
            </a:pP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control sending, receiving of messages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e.g., HTTP (Web), streaming video, Skype, TCP, IP, WiFi, 4/5G, Ethernet</a:t>
            </a:r>
            <a:endParaRPr lang="en-US" altLang="en-US" sz="2800" dirty="0"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38D7F-D092-0B46-9D93-497135430F9C}"/>
              </a:ext>
            </a:extLst>
          </p:cNvPr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A2A64-0E06-F545-9FC0-961CFBCC8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BBA3E-BB93-084A-B9DE-C031B991FC2B}"/>
                </a:ext>
              </a:extLst>
            </p:cNvPr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Ethernet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38A1FD-ACE2-5F42-9B08-5B2D9CEBC672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1E281-A56A-C34A-A030-5A236D4E586A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45AD7D7E-22F3-B04F-B8D9-3DB14B4EB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1E2ACEB7-973B-E046-843B-EB2B7621639C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37BB92CD-AD73-F344-953E-3EFDD278194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BE2CBD-8554-CF42-81E0-EE46D8DE60ED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E526F1B-649C-344E-8FAB-A9478EF8DA65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B4A890F6-DD55-B341-BDF4-AF2E70A3CC15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67D0F28-333C-D24F-9D2D-61124A38416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FD6F349B-89A1-1F4D-9830-6378C687F92A}"/>
              </a:ext>
            </a:extLst>
          </p:cNvPr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8988E68-C8D7-1041-AEC2-7701BE5D1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A6C4F23A-36F1-5E47-94EF-BAE3479A332E}"/>
                </a:ext>
              </a:extLst>
            </p:cNvPr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IP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40A312C7-3E2E-8F40-B008-F9AB8292FEA3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0B59F70-E34B-7A47-8095-6CB4A425440B}"/>
              </a:ext>
            </a:extLst>
          </p:cNvPr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7CF95D26-9671-0C42-8E8C-4CE179CE7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BE214C-A081-5541-8D5F-AB06808F8378}"/>
                </a:ext>
              </a:extLst>
            </p:cNvPr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WiFi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8DD32BFA-CE2F-B048-B320-A046B7A4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965E68E-3EF0-9445-A466-1B0BCA9A0A95}"/>
              </a:ext>
            </a:extLst>
          </p:cNvPr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70102BD4-D7CF-EA44-B451-F173BE4D5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C50489E1-DD07-B045-9B42-9681020DCB49}"/>
                </a:ext>
              </a:extLst>
            </p:cNvPr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4G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B8E874C-0A2E-C546-9A26-12BBEB875B0D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V="1">
              <a:off x="7620426" y="286431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9278791A-6408-FE49-97C8-366AE865D0FC}"/>
              </a:ext>
            </a:extLst>
          </p:cNvPr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4518172-05CD-6E4B-96A3-5AE490F5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4B6916C7-17C2-0043-9CA5-2291C94B8E33}"/>
                </a:ext>
              </a:extLst>
            </p:cNvPr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TCP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335A84F3-D0D9-FA40-8F7D-57F594BA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4A443-9918-5240-B7CC-82287B806A53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77901D56-40A9-044D-A6DB-ADD17E4B4B0E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AAECF4C4-245B-3B4F-935D-656C1B7C4318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89160B6B-CFAC-0C4E-AFB5-940C8EF68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5" name="Content Placeholder 2">
            <a:extLst>
              <a:ext uri="{FF2B5EF4-FFF2-40B4-BE49-F238E27FC236}">
                <a16:creationId xmlns:a16="http://schemas.microsoft.com/office/drawing/2014/main" id="{E555DF1E-6B68-E548-AEFD-AF3AF6587383}"/>
              </a:ext>
            </a:extLst>
          </p:cNvPr>
          <p:cNvSpPr txBox="1">
            <a:spLocks/>
          </p:cNvSpPr>
          <p:nvPr/>
        </p:nvSpPr>
        <p:spPr>
          <a:xfrm>
            <a:off x="852411" y="4676300"/>
            <a:ext cx="5394571" cy="1868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  standards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RFC: Request for Comments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IETF: Internet Engineering Task Force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571" name="Slide Number Placeholder 2">
            <a:extLst>
              <a:ext uri="{FF2B5EF4-FFF2-40B4-BE49-F238E27FC236}">
                <a16:creationId xmlns:a16="http://schemas.microsoft.com/office/drawing/2014/main" id="{D700D0DA-FF82-8C47-B06E-D85C6A43B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5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57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8517</TotalTime>
  <Words>2271</Words>
  <Application>Microsoft Macintosh PowerPoint</Application>
  <PresentationFormat>Widescreen</PresentationFormat>
  <Paragraphs>656</Paragraphs>
  <Slides>27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DengXian</vt:lpstr>
      <vt:lpstr>ＭＳ Ｐゴシック</vt:lpstr>
      <vt:lpstr>Arial</vt:lpstr>
      <vt:lpstr>Calibri</vt:lpstr>
      <vt:lpstr>Monotype Sorts</vt:lpstr>
      <vt:lpstr>Times New Roman</vt:lpstr>
      <vt:lpstr>Wingdings</vt:lpstr>
      <vt:lpstr>Office Theme</vt:lpstr>
      <vt:lpstr>CSCE 5580 – Computer Networks  Instructor: Tao Wang</vt:lpstr>
      <vt:lpstr>Tentative Topics</vt:lpstr>
      <vt:lpstr>Aim of the Course</vt:lpstr>
      <vt:lpstr>Some cool pics!</vt:lpstr>
      <vt:lpstr>History of Internet</vt:lpstr>
      <vt:lpstr>Chapter 1: introduction</vt:lpstr>
      <vt:lpstr>The Internet: a “nuts and bolts” view</vt:lpstr>
      <vt:lpstr>“Fun” Internet-connected devices</vt:lpstr>
      <vt:lpstr>The Internet: a “nuts and bolts” view</vt:lpstr>
      <vt:lpstr>What’s a protocol?</vt:lpstr>
      <vt:lpstr>What’s a protocol?</vt:lpstr>
      <vt:lpstr>Chapter 1: roadmap</vt:lpstr>
      <vt:lpstr>A closer look at Internet structure</vt:lpstr>
      <vt:lpstr>A closer look at Internet structure</vt:lpstr>
      <vt:lpstr>A closer look at Internet structure</vt:lpstr>
      <vt:lpstr>Links: physical media</vt:lpstr>
      <vt:lpstr>Links: physical media</vt:lpstr>
      <vt:lpstr>Links: physical media</vt:lpstr>
      <vt:lpstr>Chapter 1: roadmap</vt:lpstr>
      <vt:lpstr>The network core</vt:lpstr>
      <vt:lpstr>Circuit switching</vt:lpstr>
      <vt:lpstr>Circuit switching: FDM and TDM</vt:lpstr>
      <vt:lpstr>Packet switching</vt:lpstr>
      <vt:lpstr>Packet switching</vt:lpstr>
      <vt:lpstr>Packet switching: store-and-forward</vt:lpstr>
      <vt:lpstr>Packet switching versus circuit switching</vt:lpstr>
      <vt:lpstr>Packet switching versus circuit switching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Zalavadia, Kishan Kumar</cp:lastModifiedBy>
  <cp:revision>200</cp:revision>
  <dcterms:created xsi:type="dcterms:W3CDTF">2020-01-18T07:24:59Z</dcterms:created>
  <dcterms:modified xsi:type="dcterms:W3CDTF">2024-10-07T17:25:53Z</dcterms:modified>
</cp:coreProperties>
</file>